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67" r:id="rId2"/>
    <p:sldId id="260" r:id="rId3"/>
    <p:sldId id="262" r:id="rId4"/>
    <p:sldId id="265" r:id="rId5"/>
    <p:sldId id="263" r:id="rId6"/>
    <p:sldId id="269" r:id="rId7"/>
    <p:sldId id="278" r:id="rId8"/>
    <p:sldId id="279" r:id="rId9"/>
    <p:sldId id="273" r:id="rId10"/>
    <p:sldId id="274" r:id="rId11"/>
    <p:sldId id="275" r:id="rId12"/>
    <p:sldId id="277" r:id="rId13"/>
    <p:sldId id="270" r:id="rId14"/>
    <p:sldId id="271" r:id="rId15"/>
    <p:sldId id="280" r:id="rId16"/>
    <p:sldId id="281" r:id="rId17"/>
    <p:sldId id="272" r:id="rId18"/>
    <p:sldId id="282" r:id="rId19"/>
    <p:sldId id="268" r:id="rId20"/>
    <p:sldId id="283" r:id="rId21"/>
    <p:sldId id="28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Montserrat Medium" panose="020B0604020202020204" charset="0"/>
      <p:regular r:id="rId32"/>
      <p:italic r:id="rId33"/>
    </p:embeddedFont>
    <p:embeddedFont>
      <p:font typeface="Montserrat SemiBold" panose="020B0604020202020204" charset="0"/>
      <p:regular r:id="rId34"/>
      <p:bold r:id="rId35"/>
      <p:italic r:id="rId36"/>
      <p:boldItalic r:id="rId37"/>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945A"/>
    <a:srgbClr val="A42145"/>
    <a:srgbClr val="DEC9A2"/>
    <a:srgbClr val="404040"/>
    <a:srgbClr val="245C4F"/>
    <a:srgbClr val="6E152E"/>
    <a:srgbClr val="691B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6411"/>
  </p:normalViewPr>
  <p:slideViewPr>
    <p:cSldViewPr snapToGrid="0" snapToObjects="1">
      <p:cViewPr varScale="1">
        <p:scale>
          <a:sx n="63" d="100"/>
          <a:sy n="63" d="100"/>
        </p:scale>
        <p:origin x="1362"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E016B-CAC3-6B4C-90C0-D7AA6A747DA3}" type="datetimeFigureOut">
              <a:rPr lang="es-MX" smtClean="0"/>
              <a:t>12/02/2020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F3107-FFE8-3645-B89F-777090C37BF5}" type="slidenum">
              <a:rPr lang="es-MX" smtClean="0"/>
              <a:t>‹Nº›</a:t>
            </a:fld>
            <a:endParaRPr lang="es-MX"/>
          </a:p>
        </p:txBody>
      </p:sp>
    </p:spTree>
    <p:extLst>
      <p:ext uri="{BB962C8B-B14F-4D97-AF65-F5344CB8AC3E}">
        <p14:creationId xmlns:p14="http://schemas.microsoft.com/office/powerpoint/2010/main" val="3198904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21</a:t>
            </a:fld>
            <a:endParaRPr lang="es-MX"/>
          </a:p>
        </p:txBody>
      </p:sp>
    </p:spTree>
    <p:extLst>
      <p:ext uri="{BB962C8B-B14F-4D97-AF65-F5344CB8AC3E}">
        <p14:creationId xmlns:p14="http://schemas.microsoft.com/office/powerpoint/2010/main" val="1737871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7609FFF5-262F-BE4B-9727-825EDD3DA84A}"/>
              </a:ext>
            </a:extLst>
          </p:cNvPr>
          <p:cNvSpPr>
            <a:spLocks noGrp="1"/>
          </p:cNvSpPr>
          <p:nvPr>
            <p:ph type="title" hasCustomPrompt="1"/>
          </p:nvPr>
        </p:nvSpPr>
        <p:spPr>
          <a:xfrm>
            <a:off x="363220" y="1631315"/>
            <a:ext cx="11465560" cy="1325563"/>
          </a:xfrm>
          <a:prstGeom prst="rect">
            <a:avLst/>
          </a:prstGeom>
          <a:noFill/>
        </p:spPr>
        <p:txBody>
          <a:bodyPr/>
          <a:lstStyle>
            <a:lvl1pPr algn="ctr">
              <a:defRPr b="0" i="0">
                <a:solidFill>
                  <a:srgbClr val="DEC9A2"/>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8" name="Marcador de contenido 2">
            <a:extLst>
              <a:ext uri="{FF2B5EF4-FFF2-40B4-BE49-F238E27FC236}">
                <a16:creationId xmlns:a16="http://schemas.microsoft.com/office/drawing/2014/main" id="{37BDC73D-88AC-3D46-B0FC-8933DC5B58A9}"/>
              </a:ext>
            </a:extLst>
          </p:cNvPr>
          <p:cNvSpPr>
            <a:spLocks noGrp="1"/>
          </p:cNvSpPr>
          <p:nvPr>
            <p:ph idx="1" hasCustomPrompt="1"/>
          </p:nvPr>
        </p:nvSpPr>
        <p:spPr>
          <a:xfrm>
            <a:off x="363220" y="3270884"/>
            <a:ext cx="11465560" cy="1137921"/>
          </a:xfrm>
          <a:prstGeom prst="rect">
            <a:avLst/>
          </a:prstGeom>
        </p:spPr>
        <p:txBody>
          <a:bodyPr>
            <a:normAutofit/>
          </a:bodyPr>
          <a:lstStyle>
            <a:lvl1pPr marL="0" indent="0" algn="ctr">
              <a:buNone/>
              <a:defRPr sz="2400" b="0" i="0">
                <a:solidFill>
                  <a:schemeClr val="bg1"/>
                </a:solidFill>
                <a:latin typeface="Montserrat SemiBold" panose="00000700000000000000" pitchFamily="2" charset="0"/>
              </a:defRPr>
            </a:lvl1pPr>
          </a:lstStyle>
          <a:p>
            <a:r>
              <a:rPr lang="es-ES" dirty="0"/>
              <a:t>LOREM IPSUM</a:t>
            </a:r>
          </a:p>
        </p:txBody>
      </p:sp>
      <p:cxnSp>
        <p:nvCxnSpPr>
          <p:cNvPr id="3" name="Conector recto 2">
            <a:extLst>
              <a:ext uri="{FF2B5EF4-FFF2-40B4-BE49-F238E27FC236}">
                <a16:creationId xmlns:a16="http://schemas.microsoft.com/office/drawing/2014/main" id="{C516FB4C-D80E-574A-85E4-0DF8B29E79BF}"/>
              </a:ext>
            </a:extLst>
          </p:cNvPr>
          <p:cNvCxnSpPr/>
          <p:nvPr userDrawn="1"/>
        </p:nvCxnSpPr>
        <p:spPr>
          <a:xfrm>
            <a:off x="2006600" y="3048000"/>
            <a:ext cx="8178800" cy="0"/>
          </a:xfrm>
          <a:prstGeom prst="line">
            <a:avLst/>
          </a:prstGeom>
          <a:ln w="38100">
            <a:solidFill>
              <a:srgbClr val="DEC9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1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86080" y="568859"/>
            <a:ext cx="4155440" cy="1325563"/>
          </a:xfrm>
          <a:prstGeom prst="rect">
            <a:avLst/>
          </a:prstGeom>
          <a:noFill/>
        </p:spPr>
        <p:txBody>
          <a:bodyPr>
            <a:normAutofit/>
          </a:bodyPr>
          <a:lstStyle>
            <a:lvl1pPr algn="l">
              <a:defRPr sz="3600" b="0" i="0">
                <a:solidFill>
                  <a:schemeClr val="tx1">
                    <a:lumMod val="65000"/>
                    <a:lumOff val="35000"/>
                  </a:schemeClr>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5029200" y="1825625"/>
            <a:ext cx="6324600" cy="4351338"/>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pic>
        <p:nvPicPr>
          <p:cNvPr id="7" name="Imagen 6">
            <a:extLst>
              <a:ext uri="{FF2B5EF4-FFF2-40B4-BE49-F238E27FC236}">
                <a16:creationId xmlns:a16="http://schemas.microsoft.com/office/drawing/2014/main" id="{E07A73AE-B3BB-D746-9482-40609248D30F}"/>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40653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452120" y="542983"/>
            <a:ext cx="4114800" cy="1029144"/>
          </a:xfrm>
          <a:prstGeom prst="rect">
            <a:avLst/>
          </a:prstGeom>
          <a:noFill/>
        </p:spPr>
        <p:txBody>
          <a:bodyPr>
            <a:normAutofit/>
          </a:bodyPr>
          <a:lstStyle>
            <a:lvl1pPr algn="l">
              <a:defRPr sz="3600" b="0" i="0">
                <a:solidFill>
                  <a:srgbClr val="245C4F"/>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988560" y="1825625"/>
            <a:ext cx="6365240" cy="4351338"/>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233844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6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274317" y="578802"/>
            <a:ext cx="4036423" cy="1260475"/>
          </a:xfrm>
          <a:prstGeom prst="rect">
            <a:avLst/>
          </a:prstGeom>
          <a:noFill/>
        </p:spPr>
        <p:txBody>
          <a:bodyPr>
            <a:normAutofit/>
          </a:bodyPr>
          <a:lstStyle>
            <a:lvl1pPr algn="l">
              <a:defRPr sz="3900" b="0" i="0">
                <a:solidFill>
                  <a:srgbClr val="A42145"/>
                </a:solidFill>
                <a:latin typeface="Montserrat SemiBold" panose="00000700000000000000" pitchFamily="2" charset="0"/>
              </a:defRPr>
            </a:lvl1pPr>
          </a:lstStyle>
          <a:p>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785360" y="1209040"/>
            <a:ext cx="6568440" cy="49679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pic>
        <p:nvPicPr>
          <p:cNvPr id="7" name="Imagen 6">
            <a:extLst>
              <a:ext uri="{FF2B5EF4-FFF2-40B4-BE49-F238E27FC236}">
                <a16:creationId xmlns:a16="http://schemas.microsoft.com/office/drawing/2014/main" id="{B56F6A8D-A6FE-E84F-B569-D4F24E03B3CC}"/>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3438024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2BA57C4-7E93-7040-8A57-4BA7102B5448}"/>
              </a:ext>
            </a:extLst>
          </p:cNvPr>
          <p:cNvSpPr>
            <a:spLocks noGrp="1"/>
          </p:cNvSpPr>
          <p:nvPr>
            <p:ph sz="half" idx="1"/>
          </p:nvPr>
        </p:nvSpPr>
        <p:spPr>
          <a:xfrm>
            <a:off x="369652" y="2164079"/>
            <a:ext cx="4008846"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4" name="Marcador de contenido 3">
            <a:extLst>
              <a:ext uri="{FF2B5EF4-FFF2-40B4-BE49-F238E27FC236}">
                <a16:creationId xmlns:a16="http://schemas.microsoft.com/office/drawing/2014/main" id="{B58E4C7A-699F-8B48-881A-B5DA4F7729DB}"/>
              </a:ext>
            </a:extLst>
          </p:cNvPr>
          <p:cNvSpPr>
            <a:spLocks noGrp="1"/>
          </p:cNvSpPr>
          <p:nvPr>
            <p:ph sz="half" idx="2"/>
          </p:nvPr>
        </p:nvSpPr>
        <p:spPr>
          <a:xfrm>
            <a:off x="4996542" y="2164079"/>
            <a:ext cx="6357257"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5" name="Marcador de fecha 4">
            <a:extLst>
              <a:ext uri="{FF2B5EF4-FFF2-40B4-BE49-F238E27FC236}">
                <a16:creationId xmlns:a16="http://schemas.microsoft.com/office/drawing/2014/main" id="{7643D9A1-AF1A-5C49-9963-CA564481E9D2}"/>
              </a:ext>
            </a:extLst>
          </p:cNvPr>
          <p:cNvSpPr>
            <a:spLocks noGrp="1"/>
          </p:cNvSpPr>
          <p:nvPr>
            <p:ph type="dt" sz="half" idx="10"/>
          </p:nvPr>
        </p:nvSpPr>
        <p:spPr/>
        <p:txBody>
          <a:bodyPr/>
          <a:lstStyle>
            <a:lvl1pPr>
              <a:defRPr b="0" i="0">
                <a:latin typeface="Montserrat" pitchFamily="2" charset="77"/>
              </a:defRPr>
            </a:lvl1pPr>
          </a:lstStyle>
          <a:p>
            <a:fld id="{62B8DF0E-90BF-EC4E-8934-156187A1162F}" type="datetimeFigureOut">
              <a:rPr lang="es-MX" smtClean="0"/>
              <a:pPr/>
              <a:t>12/02/2020</a:t>
            </a:fld>
            <a:endParaRPr lang="es-MX"/>
          </a:p>
        </p:txBody>
      </p:sp>
      <p:sp>
        <p:nvSpPr>
          <p:cNvPr id="6" name="Marcador de pie de página 5">
            <a:extLst>
              <a:ext uri="{FF2B5EF4-FFF2-40B4-BE49-F238E27FC236}">
                <a16:creationId xmlns:a16="http://schemas.microsoft.com/office/drawing/2014/main" id="{189B1503-FEA8-AE42-A3F9-8B406AE3D36C}"/>
              </a:ext>
            </a:extLst>
          </p:cNvPr>
          <p:cNvSpPr>
            <a:spLocks noGrp="1"/>
          </p:cNvSpPr>
          <p:nvPr>
            <p:ph type="ftr" sz="quarter" idx="11"/>
          </p:nvPr>
        </p:nvSpPr>
        <p:spPr/>
        <p:txBody>
          <a:bodyPr/>
          <a:lstStyle>
            <a:lvl1pPr>
              <a:defRPr b="0" i="0">
                <a:latin typeface="Montserrat" pitchFamily="2" charset="77"/>
              </a:defRPr>
            </a:lvl1pPr>
          </a:lstStyle>
          <a:p>
            <a:endParaRPr lang="es-MX"/>
          </a:p>
        </p:txBody>
      </p:sp>
      <p:sp>
        <p:nvSpPr>
          <p:cNvPr id="7" name="Marcador de número de diapositiva 6">
            <a:extLst>
              <a:ext uri="{FF2B5EF4-FFF2-40B4-BE49-F238E27FC236}">
                <a16:creationId xmlns:a16="http://schemas.microsoft.com/office/drawing/2014/main" id="{B091CCD4-9468-2640-A697-0BC433441331}"/>
              </a:ext>
            </a:extLst>
          </p:cNvPr>
          <p:cNvSpPr>
            <a:spLocks noGrp="1"/>
          </p:cNvSpPr>
          <p:nvPr>
            <p:ph type="sldNum" sz="quarter" idx="12"/>
          </p:nvPr>
        </p:nvSpPr>
        <p:spPr/>
        <p:txBody>
          <a:bodyPr/>
          <a:lstStyle>
            <a:lvl1pPr>
              <a:defRPr b="0" i="0">
                <a:latin typeface="Montserrat" pitchFamily="2" charset="77"/>
              </a:defRPr>
            </a:lvl1pPr>
          </a:lstStyle>
          <a:p>
            <a:fld id="{C119739B-ACC7-1A4E-906B-A9546BA1AB75}" type="slidenum">
              <a:rPr lang="es-MX" smtClean="0"/>
              <a:pPr/>
              <a:t>‹Nº›</a:t>
            </a:fld>
            <a:endParaRPr lang="es-MX"/>
          </a:p>
        </p:txBody>
      </p:sp>
      <p:sp>
        <p:nvSpPr>
          <p:cNvPr id="12" name="Título 1">
            <a:extLst>
              <a:ext uri="{FF2B5EF4-FFF2-40B4-BE49-F238E27FC236}">
                <a16:creationId xmlns:a16="http://schemas.microsoft.com/office/drawing/2014/main" id="{29FCE891-2873-1849-A37C-A2CF6D30A712}"/>
              </a:ext>
            </a:extLst>
          </p:cNvPr>
          <p:cNvSpPr txBox="1">
            <a:spLocks/>
          </p:cNvSpPr>
          <p:nvPr userDrawn="1"/>
        </p:nvSpPr>
        <p:spPr>
          <a:xfrm>
            <a:off x="838200" y="1669777"/>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400" b="0" i="0" kern="1200">
                <a:solidFill>
                  <a:srgbClr val="A42145"/>
                </a:solidFill>
                <a:latin typeface="Montserrat SemiBold" panose="00000700000000000000" pitchFamily="2" charset="0"/>
                <a:ea typeface="+mj-ea"/>
                <a:cs typeface="+mj-cs"/>
              </a:defRPr>
            </a:lvl1pPr>
          </a:lstStyle>
          <a:p>
            <a:endParaRPr lang="es-MX" dirty="0"/>
          </a:p>
        </p:txBody>
      </p:sp>
      <p:sp>
        <p:nvSpPr>
          <p:cNvPr id="16" name="Text Placeholder 15"/>
          <p:cNvSpPr>
            <a:spLocks noGrp="1"/>
          </p:cNvSpPr>
          <p:nvPr>
            <p:ph type="body" sz="quarter" idx="13" hasCustomPrompt="1"/>
          </p:nvPr>
        </p:nvSpPr>
        <p:spPr>
          <a:xfrm>
            <a:off x="370114" y="366713"/>
            <a:ext cx="4008846" cy="1303337"/>
          </a:xfrm>
          <a:prstGeom prst="rect">
            <a:avLst/>
          </a:prstGeom>
        </p:spPr>
        <p:txBody>
          <a:bodyPr>
            <a:normAutofit/>
          </a:bodyPr>
          <a:lstStyle>
            <a:lvl1pPr marL="0" indent="0">
              <a:buNone/>
              <a:defRPr sz="3200">
                <a:solidFill>
                  <a:srgbClr val="A42145"/>
                </a:solidFill>
                <a:latin typeface="Montserrat SemiBold" panose="00000700000000000000" pitchFamily="2" charset="0"/>
              </a:defRPr>
            </a:lvl1pPr>
          </a:lstStyle>
          <a:p>
            <a:pPr lvl="0"/>
            <a:r>
              <a:rPr lang="en-US" dirty="0"/>
              <a:t>CLICK TO EDIT MASTER TEXT STYLES</a:t>
            </a:r>
          </a:p>
        </p:txBody>
      </p:sp>
      <p:pic>
        <p:nvPicPr>
          <p:cNvPr id="9" name="Imagen 8">
            <a:extLst>
              <a:ext uri="{FF2B5EF4-FFF2-40B4-BE49-F238E27FC236}">
                <a16:creationId xmlns:a16="http://schemas.microsoft.com/office/drawing/2014/main" id="{05EFF1A8-07E2-D047-B793-A74863DC0A89}"/>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2783656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6B79C-27DF-DA46-9B64-4E0256DA97D5}"/>
              </a:ext>
            </a:extLst>
          </p:cNvPr>
          <p:cNvSpPr>
            <a:spLocks noGrp="1"/>
          </p:cNvSpPr>
          <p:nvPr>
            <p:ph type="title" hasCustomPrompt="1"/>
          </p:nvPr>
        </p:nvSpPr>
        <p:spPr>
          <a:xfrm>
            <a:off x="839788" y="365125"/>
            <a:ext cx="6116183" cy="1325563"/>
          </a:xfrm>
          <a:prstGeom prst="rect">
            <a:avLst/>
          </a:prstGeom>
        </p:spPr>
        <p:txBody>
          <a:bodyPr>
            <a:noAutofit/>
          </a:bodyPr>
          <a:lstStyle>
            <a:lvl1pPr>
              <a:defRPr sz="3200" b="1" i="0">
                <a:solidFill>
                  <a:srgbClr val="404040"/>
                </a:solidFill>
                <a:latin typeface="Montserrat SemiBold" pitchFamily="2" charset="77"/>
              </a:defRPr>
            </a:lvl1pPr>
          </a:lstStyle>
          <a:p>
            <a:r>
              <a:rPr lang="es-ES" dirty="0"/>
              <a:t>HAGA CLICK PARA MODIFICAR EL ESTILO DE TÍTULO DEL PATRÓN</a:t>
            </a:r>
            <a:endParaRPr lang="es-MX" dirty="0"/>
          </a:p>
        </p:txBody>
      </p:sp>
      <p:sp>
        <p:nvSpPr>
          <p:cNvPr id="3" name="Marcador de texto 2">
            <a:extLst>
              <a:ext uri="{FF2B5EF4-FFF2-40B4-BE49-F238E27FC236}">
                <a16:creationId xmlns:a16="http://schemas.microsoft.com/office/drawing/2014/main" id="{8BC9834F-FDDC-E444-AA42-F599DEF8AFB7}"/>
              </a:ext>
            </a:extLst>
          </p:cNvPr>
          <p:cNvSpPr>
            <a:spLocks noGrp="1"/>
          </p:cNvSpPr>
          <p:nvPr>
            <p:ph type="body" idx="1"/>
          </p:nvPr>
        </p:nvSpPr>
        <p:spPr>
          <a:xfrm>
            <a:off x="839788" y="2036762"/>
            <a:ext cx="5682932" cy="823912"/>
          </a:xfrm>
          <a:prstGeom prst="rect">
            <a:avLst/>
          </a:prstGeom>
        </p:spPr>
        <p:txBody>
          <a:bodyPr anchor="b">
            <a:noAutofit/>
          </a:bodyPr>
          <a:lstStyle>
            <a:lvl1pPr marL="0" indent="0">
              <a:buNone/>
              <a:defRPr sz="2800" b="0" i="0">
                <a:solidFill>
                  <a:srgbClr val="404040"/>
                </a:solidFill>
                <a:latin typeface="Montserrat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es-MX" dirty="0"/>
          </a:p>
        </p:txBody>
      </p:sp>
      <p:sp>
        <p:nvSpPr>
          <p:cNvPr id="4" name="Marcador de contenido 3">
            <a:extLst>
              <a:ext uri="{FF2B5EF4-FFF2-40B4-BE49-F238E27FC236}">
                <a16:creationId xmlns:a16="http://schemas.microsoft.com/office/drawing/2014/main" id="{E804EBD2-6E8F-DD4D-A7F0-B009AC0DF707}"/>
              </a:ext>
            </a:extLst>
          </p:cNvPr>
          <p:cNvSpPr>
            <a:spLocks noGrp="1"/>
          </p:cNvSpPr>
          <p:nvPr>
            <p:ph sz="half" idx="2"/>
          </p:nvPr>
        </p:nvSpPr>
        <p:spPr>
          <a:xfrm>
            <a:off x="839788" y="3072445"/>
            <a:ext cx="5682932" cy="2625726"/>
          </a:xfrm>
          <a:prstGeom prst="rect">
            <a:avLst/>
          </a:prstGeom>
        </p:spPr>
        <p:txBody>
          <a:bodyPr>
            <a:normAutofit/>
          </a:bodyPr>
          <a:lstStyle>
            <a:lvl1pPr>
              <a:defRPr sz="2400" b="0" i="0">
                <a:solidFill>
                  <a:srgbClr val="404040"/>
                </a:solidFill>
                <a:latin typeface="Montserrat Medium" pitchFamily="2" charset="77"/>
              </a:defRPr>
            </a:lvl1pPr>
          </a:lstStyle>
          <a:p>
            <a:r>
              <a:rPr lang="es-ES" dirty="0"/>
              <a:t>Editar los estilos de texto del patrón
Segundo nivel
Tercer nivel
Cuarto nivel
Quinto nivel</a:t>
            </a:r>
            <a:endParaRPr lang="es-MX" dirty="0"/>
          </a:p>
        </p:txBody>
      </p:sp>
      <p:sp>
        <p:nvSpPr>
          <p:cNvPr id="5" name="Marcador de texto 4">
            <a:extLst>
              <a:ext uri="{FF2B5EF4-FFF2-40B4-BE49-F238E27FC236}">
                <a16:creationId xmlns:a16="http://schemas.microsoft.com/office/drawing/2014/main" id="{0476336B-7889-A545-8051-B71747F39B6D}"/>
              </a:ext>
            </a:extLst>
          </p:cNvPr>
          <p:cNvSpPr>
            <a:spLocks noGrp="1"/>
          </p:cNvSpPr>
          <p:nvPr>
            <p:ph type="body" sz="quarter" idx="3"/>
          </p:nvPr>
        </p:nvSpPr>
        <p:spPr>
          <a:xfrm>
            <a:off x="7807960" y="2051684"/>
            <a:ext cx="3967480" cy="823912"/>
          </a:xfrm>
          <a:prstGeom prst="rect">
            <a:avLst/>
          </a:prstGeom>
        </p:spPr>
        <p:txBody>
          <a:bodyPr anchor="b">
            <a:noAutofit/>
          </a:bodyPr>
          <a:lstStyle>
            <a:lvl1pPr marL="0" indent="0">
              <a:buNone/>
              <a:defRPr sz="2800" b="0" i="0">
                <a:latin typeface="Montserrat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es-MX" dirty="0"/>
          </a:p>
        </p:txBody>
      </p:sp>
      <p:sp>
        <p:nvSpPr>
          <p:cNvPr id="6" name="Marcador de contenido 5">
            <a:extLst>
              <a:ext uri="{FF2B5EF4-FFF2-40B4-BE49-F238E27FC236}">
                <a16:creationId xmlns:a16="http://schemas.microsoft.com/office/drawing/2014/main" id="{975D9E89-2F81-8E4E-8F00-6E2A93AE2FB2}"/>
              </a:ext>
            </a:extLst>
          </p:cNvPr>
          <p:cNvSpPr>
            <a:spLocks noGrp="1"/>
          </p:cNvSpPr>
          <p:nvPr>
            <p:ph sz="quarter" idx="4"/>
          </p:nvPr>
        </p:nvSpPr>
        <p:spPr>
          <a:xfrm>
            <a:off x="7807960" y="3072445"/>
            <a:ext cx="3967480" cy="2625726"/>
          </a:xfrm>
          <a:prstGeom prst="rect">
            <a:avLst/>
          </a:prstGeom>
        </p:spPr>
        <p:txBody>
          <a:bodyPr>
            <a:normAutofit/>
          </a:bodyPr>
          <a:lstStyle>
            <a:lvl1pPr>
              <a:defRPr sz="2400" b="0" i="0">
                <a:latin typeface="Montserrat Medium" pitchFamily="2" charset="77"/>
              </a:defRPr>
            </a:lvl1pPr>
          </a:lstStyle>
          <a:p>
            <a:r>
              <a:rPr lang="es-ES" dirty="0"/>
              <a:t>Editar los estilos de texto del patrón
Segundo nivel
Tercer nivel
Cuarto nivel
Quinto nivel</a:t>
            </a:r>
            <a:endParaRPr lang="es-MX" dirty="0"/>
          </a:p>
        </p:txBody>
      </p:sp>
      <p:sp>
        <p:nvSpPr>
          <p:cNvPr id="7" name="Marcador de fecha 6">
            <a:extLst>
              <a:ext uri="{FF2B5EF4-FFF2-40B4-BE49-F238E27FC236}">
                <a16:creationId xmlns:a16="http://schemas.microsoft.com/office/drawing/2014/main" id="{B5A9B9FE-8B4D-2C49-9079-B4D8CA369EB3}"/>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8" name="Marcador de pie de página 7">
            <a:extLst>
              <a:ext uri="{FF2B5EF4-FFF2-40B4-BE49-F238E27FC236}">
                <a16:creationId xmlns:a16="http://schemas.microsoft.com/office/drawing/2014/main" id="{8BB4BDA2-120C-E14E-8684-F8383129C81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18733FD-8434-2949-8A2A-43A2A44FCB2F}"/>
              </a:ext>
            </a:extLst>
          </p:cNvPr>
          <p:cNvSpPr>
            <a:spLocks noGrp="1"/>
          </p:cNvSpPr>
          <p:nvPr>
            <p:ph type="sldNum" sz="quarter" idx="12"/>
          </p:nvPr>
        </p:nvSpPr>
        <p:spPr/>
        <p:txBody>
          <a:bodyPr/>
          <a:lstStyle/>
          <a:p>
            <a:fld id="{C119739B-ACC7-1A4E-906B-A9546BA1AB75}" type="slidenum">
              <a:rPr lang="es-MX" smtClean="0"/>
              <a:t>‹Nº›</a:t>
            </a:fld>
            <a:endParaRPr lang="es-MX"/>
          </a:p>
        </p:txBody>
      </p:sp>
      <p:pic>
        <p:nvPicPr>
          <p:cNvPr id="10" name="Imagen 9">
            <a:extLst>
              <a:ext uri="{FF2B5EF4-FFF2-40B4-BE49-F238E27FC236}">
                <a16:creationId xmlns:a16="http://schemas.microsoft.com/office/drawing/2014/main" id="{DF772B6D-6900-5F40-A2BB-75EBF9F4F227}"/>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1610021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6683DC7C-0DFD-A146-96AA-922A0BD91A73}"/>
              </a:ext>
            </a:extLst>
          </p:cNvPr>
          <p:cNvSpPr>
            <a:spLocks noGrp="1"/>
          </p:cNvSpPr>
          <p:nvPr>
            <p:ph type="dt" sz="half" idx="10"/>
          </p:nvPr>
        </p:nvSpPr>
        <p:spPr>
          <a:xfrm>
            <a:off x="893957" y="6356350"/>
            <a:ext cx="2743200" cy="365125"/>
          </a:xfrm>
        </p:spPr>
        <p:txBody>
          <a:bodyPr/>
          <a:lstStyle/>
          <a:p>
            <a:fld id="{62B8DF0E-90BF-EC4E-8934-156187A1162F}" type="datetimeFigureOut">
              <a:rPr lang="es-MX" smtClean="0"/>
              <a:t>12/02/2020</a:t>
            </a:fld>
            <a:endParaRPr lang="es-MX"/>
          </a:p>
        </p:txBody>
      </p:sp>
      <p:sp>
        <p:nvSpPr>
          <p:cNvPr id="4" name="Marcador de pie de página 3">
            <a:extLst>
              <a:ext uri="{FF2B5EF4-FFF2-40B4-BE49-F238E27FC236}">
                <a16:creationId xmlns:a16="http://schemas.microsoft.com/office/drawing/2014/main" id="{FF2200DE-3D26-A84D-8F5E-384E93FCFB6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9D56C6E-3E4E-2E4E-A2D6-8B0B5AAE2D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10" name="Text Placeholder 9"/>
          <p:cNvSpPr>
            <a:spLocks noGrp="1"/>
          </p:cNvSpPr>
          <p:nvPr>
            <p:ph type="body" sz="quarter" idx="13" hasCustomPrompt="1"/>
          </p:nvPr>
        </p:nvSpPr>
        <p:spPr>
          <a:xfrm>
            <a:off x="1088396" y="2837754"/>
            <a:ext cx="10126721" cy="561931"/>
          </a:xfrm>
          <a:prstGeom prst="rect">
            <a:avLst/>
          </a:prstGeom>
        </p:spPr>
        <p:txBody>
          <a:bodyPr>
            <a:normAutofit/>
          </a:bodyPr>
          <a:lstStyle>
            <a:lvl1pPr marL="0" indent="0" algn="ctr">
              <a:buNone/>
              <a:defRPr sz="4000">
                <a:solidFill>
                  <a:srgbClr val="DEC9A2"/>
                </a:solidFill>
                <a:latin typeface="Montserrat SemiBold" panose="00000700000000000000" pitchFamily="2" charset="0"/>
              </a:defRPr>
            </a:lvl1pPr>
          </a:lstStyle>
          <a:p>
            <a:pPr lvl="0"/>
            <a:r>
              <a:rPr lang="en-US" dirty="0"/>
              <a:t>CLICK TO EDIT MASTER TEXT STYLES</a:t>
            </a:r>
          </a:p>
        </p:txBody>
      </p:sp>
      <p:sp>
        <p:nvSpPr>
          <p:cNvPr id="12" name="Text Placeholder 11"/>
          <p:cNvSpPr>
            <a:spLocks noGrp="1"/>
          </p:cNvSpPr>
          <p:nvPr>
            <p:ph type="body" sz="quarter" idx="14" hasCustomPrompt="1"/>
          </p:nvPr>
        </p:nvSpPr>
        <p:spPr>
          <a:xfrm>
            <a:off x="2592137" y="3876851"/>
            <a:ext cx="7119240" cy="658812"/>
          </a:xfrm>
          <a:prstGeom prst="rect">
            <a:avLst/>
          </a:prstGeom>
        </p:spPr>
        <p:txBody>
          <a:bodyPr>
            <a:noAutofit/>
          </a:bodyPr>
          <a:lstStyle>
            <a:lvl1pPr marL="0" indent="0" algn="ctr">
              <a:buNone/>
              <a:defRPr sz="2800">
                <a:solidFill>
                  <a:schemeClr val="bg1"/>
                </a:solidFill>
                <a:latin typeface="Montserrat Medium" panose="00000600000000000000" pitchFamily="2" charset="0"/>
              </a:defRPr>
            </a:lvl1pPr>
            <a:lvl2pPr>
              <a:defRPr sz="2800">
                <a:solidFill>
                  <a:schemeClr val="bg1"/>
                </a:solidFill>
                <a:latin typeface="Montserrat Medium" panose="00000600000000000000" pitchFamily="2" charset="0"/>
              </a:defRPr>
            </a:lvl2pPr>
            <a:lvl3pPr>
              <a:defRPr sz="2400">
                <a:solidFill>
                  <a:schemeClr val="bg1"/>
                </a:solidFill>
                <a:latin typeface="Montserrat Medium" panose="00000600000000000000" pitchFamily="2" charset="0"/>
              </a:defRPr>
            </a:lvl3pPr>
            <a:lvl4pPr>
              <a:defRPr sz="2000">
                <a:solidFill>
                  <a:schemeClr val="bg1"/>
                </a:solidFill>
                <a:latin typeface="Montserrat Medium" panose="00000600000000000000" pitchFamily="2" charset="0"/>
              </a:defRPr>
            </a:lvl4pPr>
            <a:lvl5pPr>
              <a:defRPr sz="2000">
                <a:solidFill>
                  <a:schemeClr val="bg1"/>
                </a:solidFill>
                <a:latin typeface="Montserrat Medium" panose="000006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919091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2E5D9DB7-F1B2-3941-8B03-1576108DD803}"/>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6" name="Marcador de pie de página 5">
            <a:extLst>
              <a:ext uri="{FF2B5EF4-FFF2-40B4-BE49-F238E27FC236}">
                <a16:creationId xmlns:a16="http://schemas.microsoft.com/office/drawing/2014/main" id="{6F695825-735B-B840-9E9D-D85D60F47F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711505-64F3-3849-8F5B-1CE6842C2B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9" name="Text Placeholder 9">
            <a:extLst>
              <a:ext uri="{FF2B5EF4-FFF2-40B4-BE49-F238E27FC236}">
                <a16:creationId xmlns:a16="http://schemas.microsoft.com/office/drawing/2014/main" id="{6102310E-A4CF-E948-B792-8AFA51838E3D}"/>
              </a:ext>
            </a:extLst>
          </p:cNvPr>
          <p:cNvSpPr>
            <a:spLocks noGrp="1"/>
          </p:cNvSpPr>
          <p:nvPr>
            <p:ph type="body" sz="quarter" idx="13" hasCustomPrompt="1"/>
          </p:nvPr>
        </p:nvSpPr>
        <p:spPr>
          <a:xfrm>
            <a:off x="1088396" y="2854446"/>
            <a:ext cx="10126721" cy="561931"/>
          </a:xfrm>
          <a:prstGeom prst="rect">
            <a:avLst/>
          </a:prstGeom>
        </p:spPr>
        <p:txBody>
          <a:bodyPr>
            <a:normAutofit/>
          </a:bodyPr>
          <a:lstStyle>
            <a:lvl1pPr marL="0" indent="0" algn="ctr">
              <a:buNone/>
              <a:defRPr sz="4000">
                <a:solidFill>
                  <a:schemeClr val="tx1">
                    <a:lumMod val="65000"/>
                    <a:lumOff val="35000"/>
                  </a:schemeClr>
                </a:solidFill>
                <a:latin typeface="Montserrat SemiBold" panose="00000700000000000000" pitchFamily="2" charset="0"/>
              </a:defRPr>
            </a:lvl1pPr>
          </a:lstStyle>
          <a:p>
            <a:pPr lvl="0"/>
            <a:r>
              <a:rPr lang="en-US" dirty="0"/>
              <a:t>CLICK TO EDIT MASTER TEXT STYLES</a:t>
            </a:r>
          </a:p>
        </p:txBody>
      </p:sp>
      <p:sp>
        <p:nvSpPr>
          <p:cNvPr id="11" name="Text Placeholder 11">
            <a:extLst>
              <a:ext uri="{FF2B5EF4-FFF2-40B4-BE49-F238E27FC236}">
                <a16:creationId xmlns:a16="http://schemas.microsoft.com/office/drawing/2014/main" id="{29679F33-61C9-2945-B5BA-0DBAD352B110}"/>
              </a:ext>
            </a:extLst>
          </p:cNvPr>
          <p:cNvSpPr>
            <a:spLocks noGrp="1"/>
          </p:cNvSpPr>
          <p:nvPr>
            <p:ph type="body" sz="quarter" idx="14" hasCustomPrompt="1"/>
          </p:nvPr>
        </p:nvSpPr>
        <p:spPr>
          <a:xfrm>
            <a:off x="2592136" y="3898145"/>
            <a:ext cx="7119240" cy="658812"/>
          </a:xfrm>
          <a:prstGeom prst="rect">
            <a:avLst/>
          </a:prstGeom>
        </p:spPr>
        <p:txBody>
          <a:bodyPr>
            <a:noAutofit/>
          </a:bodyPr>
          <a:lstStyle>
            <a:lvl1pPr marL="0" indent="0" algn="ctr">
              <a:buNone/>
              <a:defRPr sz="2800">
                <a:solidFill>
                  <a:schemeClr val="tx1">
                    <a:lumMod val="65000"/>
                    <a:lumOff val="35000"/>
                  </a:schemeClr>
                </a:solidFill>
                <a:latin typeface="Montserrat Medium" panose="00000600000000000000" pitchFamily="2" charset="0"/>
              </a:defRPr>
            </a:lvl1pPr>
            <a:lvl2pPr>
              <a:defRPr sz="2800">
                <a:solidFill>
                  <a:schemeClr val="bg1"/>
                </a:solidFill>
                <a:latin typeface="Montserrat Medium" panose="00000600000000000000" pitchFamily="2" charset="0"/>
              </a:defRPr>
            </a:lvl2pPr>
            <a:lvl3pPr>
              <a:defRPr sz="2400">
                <a:solidFill>
                  <a:schemeClr val="bg1"/>
                </a:solidFill>
                <a:latin typeface="Montserrat Medium" panose="00000600000000000000" pitchFamily="2" charset="0"/>
              </a:defRPr>
            </a:lvl3pPr>
            <a:lvl4pPr>
              <a:defRPr sz="2000">
                <a:solidFill>
                  <a:schemeClr val="bg1"/>
                </a:solidFill>
                <a:latin typeface="Montserrat Medium" panose="00000600000000000000" pitchFamily="2" charset="0"/>
              </a:defRPr>
            </a:lvl4pPr>
            <a:lvl5pPr>
              <a:defRPr sz="2000">
                <a:solidFill>
                  <a:schemeClr val="bg1"/>
                </a:solidFill>
                <a:latin typeface="Montserrat Medium" panose="000006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105193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02F6A71-34EE-B34B-AFA7-18487432D518}"/>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3" name="Marcador de pie de página 2">
            <a:extLst>
              <a:ext uri="{FF2B5EF4-FFF2-40B4-BE49-F238E27FC236}">
                <a16:creationId xmlns:a16="http://schemas.microsoft.com/office/drawing/2014/main" id="{7A14938F-592E-C442-8304-19C2B2DCC562}"/>
              </a:ext>
            </a:extLst>
          </p:cNvPr>
          <p:cNvSpPr>
            <a:spLocks noGrp="1"/>
          </p:cNvSpPr>
          <p:nvPr>
            <p:ph type="ftr" sz="quarter" idx="11"/>
          </p:nvPr>
        </p:nvSpPr>
        <p:spPr/>
        <p:txBody>
          <a:bodyPr/>
          <a:lstStyle/>
          <a:p>
            <a:endParaRPr lang="es-MX" dirty="0"/>
          </a:p>
        </p:txBody>
      </p:sp>
      <p:sp>
        <p:nvSpPr>
          <p:cNvPr id="4" name="Marcador de número de diapositiva 3">
            <a:extLst>
              <a:ext uri="{FF2B5EF4-FFF2-40B4-BE49-F238E27FC236}">
                <a16:creationId xmlns:a16="http://schemas.microsoft.com/office/drawing/2014/main" id="{47B6C953-D0A6-0944-AF6E-40BEA205D382}"/>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ext Placeholder 9">
            <a:extLst>
              <a:ext uri="{FF2B5EF4-FFF2-40B4-BE49-F238E27FC236}">
                <a16:creationId xmlns:a16="http://schemas.microsoft.com/office/drawing/2014/main" id="{E24DA103-E0A4-614B-B8A5-B5EC39AB2F08}"/>
              </a:ext>
            </a:extLst>
          </p:cNvPr>
          <p:cNvSpPr>
            <a:spLocks noGrp="1"/>
          </p:cNvSpPr>
          <p:nvPr>
            <p:ph type="body" sz="quarter" idx="13" hasCustomPrompt="1"/>
          </p:nvPr>
        </p:nvSpPr>
        <p:spPr>
          <a:xfrm>
            <a:off x="1032639" y="2856183"/>
            <a:ext cx="10126721" cy="561931"/>
          </a:xfrm>
          <a:prstGeom prst="rect">
            <a:avLst/>
          </a:prstGeom>
        </p:spPr>
        <p:txBody>
          <a:bodyPr>
            <a:normAutofit/>
          </a:bodyPr>
          <a:lstStyle>
            <a:lvl1pPr marL="0" indent="0" algn="ctr">
              <a:buNone/>
              <a:defRPr sz="4000">
                <a:solidFill>
                  <a:srgbClr val="DEC9A2"/>
                </a:solidFill>
                <a:latin typeface="Montserrat SemiBold" panose="00000700000000000000" pitchFamily="2" charset="0"/>
              </a:defRPr>
            </a:lvl1pPr>
          </a:lstStyle>
          <a:p>
            <a:pPr lvl="0"/>
            <a:r>
              <a:rPr lang="en-US" dirty="0"/>
              <a:t>CLICK TO EDIT MASTER TEXT STYLES</a:t>
            </a:r>
          </a:p>
        </p:txBody>
      </p:sp>
      <p:sp>
        <p:nvSpPr>
          <p:cNvPr id="8" name="Text Placeholder 11">
            <a:extLst>
              <a:ext uri="{FF2B5EF4-FFF2-40B4-BE49-F238E27FC236}">
                <a16:creationId xmlns:a16="http://schemas.microsoft.com/office/drawing/2014/main" id="{0372707F-ED60-CD4B-B079-83E5321898BD}"/>
              </a:ext>
            </a:extLst>
          </p:cNvPr>
          <p:cNvSpPr>
            <a:spLocks noGrp="1"/>
          </p:cNvSpPr>
          <p:nvPr>
            <p:ph type="body" sz="quarter" idx="14" hasCustomPrompt="1"/>
          </p:nvPr>
        </p:nvSpPr>
        <p:spPr>
          <a:xfrm>
            <a:off x="2592137" y="3876851"/>
            <a:ext cx="7119240" cy="658812"/>
          </a:xfrm>
          <a:prstGeom prst="rect">
            <a:avLst/>
          </a:prstGeom>
        </p:spPr>
        <p:txBody>
          <a:bodyPr>
            <a:noAutofit/>
          </a:bodyPr>
          <a:lstStyle>
            <a:lvl1pPr marL="0" indent="0" algn="ctr">
              <a:buNone/>
              <a:defRPr sz="2800">
                <a:solidFill>
                  <a:schemeClr val="bg1"/>
                </a:solidFill>
                <a:latin typeface="Montserrat Medium" panose="00000600000000000000" pitchFamily="2" charset="0"/>
              </a:defRPr>
            </a:lvl1pPr>
            <a:lvl2pPr>
              <a:defRPr sz="2800">
                <a:solidFill>
                  <a:schemeClr val="bg1"/>
                </a:solidFill>
                <a:latin typeface="Montserrat Medium" panose="00000600000000000000" pitchFamily="2" charset="0"/>
              </a:defRPr>
            </a:lvl2pPr>
            <a:lvl3pPr>
              <a:defRPr sz="2400">
                <a:solidFill>
                  <a:schemeClr val="bg1"/>
                </a:solidFill>
                <a:latin typeface="Montserrat Medium" panose="00000600000000000000" pitchFamily="2" charset="0"/>
              </a:defRPr>
            </a:lvl3pPr>
            <a:lvl4pPr>
              <a:defRPr sz="2000">
                <a:solidFill>
                  <a:schemeClr val="bg1"/>
                </a:solidFill>
                <a:latin typeface="Montserrat Medium" panose="00000600000000000000" pitchFamily="2" charset="0"/>
              </a:defRPr>
            </a:lvl4pPr>
            <a:lvl5pPr>
              <a:defRPr sz="2000">
                <a:solidFill>
                  <a:schemeClr val="bg1"/>
                </a:solidFill>
                <a:latin typeface="Montserrat Medium" panose="000006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8554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11" name="Título 1">
            <a:extLst>
              <a:ext uri="{FF2B5EF4-FFF2-40B4-BE49-F238E27FC236}">
                <a16:creationId xmlns:a16="http://schemas.microsoft.com/office/drawing/2014/main" id="{31901168-FEF9-924E-8853-923253593220}"/>
              </a:ext>
            </a:extLst>
          </p:cNvPr>
          <p:cNvSpPr>
            <a:spLocks noGrp="1"/>
          </p:cNvSpPr>
          <p:nvPr>
            <p:ph type="title" hasCustomPrompt="1"/>
          </p:nvPr>
        </p:nvSpPr>
        <p:spPr>
          <a:xfrm>
            <a:off x="363220" y="1631315"/>
            <a:ext cx="11465560" cy="1325563"/>
          </a:xfrm>
          <a:prstGeom prst="rect">
            <a:avLst/>
          </a:prstGeom>
          <a:noFill/>
        </p:spPr>
        <p:txBody>
          <a:bodyPr/>
          <a:lstStyle>
            <a:lvl1pPr algn="ctr">
              <a:defRPr b="0" i="0">
                <a:solidFill>
                  <a:srgbClr val="DEC9A2"/>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12" name="Marcador de contenido 2">
            <a:extLst>
              <a:ext uri="{FF2B5EF4-FFF2-40B4-BE49-F238E27FC236}">
                <a16:creationId xmlns:a16="http://schemas.microsoft.com/office/drawing/2014/main" id="{32B3750D-6380-9D46-8C74-61632B62325D}"/>
              </a:ext>
            </a:extLst>
          </p:cNvPr>
          <p:cNvSpPr>
            <a:spLocks noGrp="1"/>
          </p:cNvSpPr>
          <p:nvPr>
            <p:ph idx="1" hasCustomPrompt="1"/>
          </p:nvPr>
        </p:nvSpPr>
        <p:spPr>
          <a:xfrm>
            <a:off x="363220" y="3270884"/>
            <a:ext cx="11465560" cy="1137921"/>
          </a:xfrm>
          <a:prstGeom prst="rect">
            <a:avLst/>
          </a:prstGeom>
        </p:spPr>
        <p:txBody>
          <a:bodyPr>
            <a:normAutofit/>
          </a:bodyPr>
          <a:lstStyle>
            <a:lvl1pPr marL="0" indent="0" algn="ctr">
              <a:buNone/>
              <a:defRPr sz="2400" b="0" i="0">
                <a:solidFill>
                  <a:schemeClr val="bg1"/>
                </a:solidFill>
                <a:latin typeface="Montserrat SemiBold" panose="00000700000000000000" pitchFamily="2" charset="0"/>
              </a:defRPr>
            </a:lvl1pPr>
          </a:lstStyle>
          <a:p>
            <a:r>
              <a:rPr lang="es-ES" dirty="0"/>
              <a:t>LOREM IPSUM</a:t>
            </a:r>
          </a:p>
        </p:txBody>
      </p:sp>
      <p:cxnSp>
        <p:nvCxnSpPr>
          <p:cNvPr id="13" name="Conector recto 12">
            <a:extLst>
              <a:ext uri="{FF2B5EF4-FFF2-40B4-BE49-F238E27FC236}">
                <a16:creationId xmlns:a16="http://schemas.microsoft.com/office/drawing/2014/main" id="{F7D969CF-33B8-2E42-BA1B-8D19A4FC2066}"/>
              </a:ext>
            </a:extLst>
          </p:cNvPr>
          <p:cNvCxnSpPr/>
          <p:nvPr userDrawn="1"/>
        </p:nvCxnSpPr>
        <p:spPr>
          <a:xfrm>
            <a:off x="2006600" y="3048000"/>
            <a:ext cx="8178800" cy="0"/>
          </a:xfrm>
          <a:prstGeom prst="line">
            <a:avLst/>
          </a:prstGeom>
          <a:ln w="38100">
            <a:solidFill>
              <a:srgbClr val="DEC9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30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12" name="Título 1">
            <a:extLst>
              <a:ext uri="{FF2B5EF4-FFF2-40B4-BE49-F238E27FC236}">
                <a16:creationId xmlns:a16="http://schemas.microsoft.com/office/drawing/2014/main" id="{D23CAB6B-7A5A-6B4E-A033-229957EF0369}"/>
              </a:ext>
            </a:extLst>
          </p:cNvPr>
          <p:cNvSpPr>
            <a:spLocks noGrp="1"/>
          </p:cNvSpPr>
          <p:nvPr>
            <p:ph type="title" hasCustomPrompt="1"/>
          </p:nvPr>
        </p:nvSpPr>
        <p:spPr>
          <a:xfrm>
            <a:off x="363220" y="1634330"/>
            <a:ext cx="11465560" cy="1325563"/>
          </a:xfrm>
          <a:prstGeom prst="rect">
            <a:avLst/>
          </a:prstGeom>
          <a:noFill/>
        </p:spPr>
        <p:txBody>
          <a:bodyPr/>
          <a:lstStyle>
            <a:lvl1pPr algn="ctr">
              <a:defRPr b="0" i="0">
                <a:solidFill>
                  <a:srgbClr val="A42145"/>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13" name="Marcador de contenido 2">
            <a:extLst>
              <a:ext uri="{FF2B5EF4-FFF2-40B4-BE49-F238E27FC236}">
                <a16:creationId xmlns:a16="http://schemas.microsoft.com/office/drawing/2014/main" id="{C92E3075-A055-6542-91AB-F62814FD3EF7}"/>
              </a:ext>
            </a:extLst>
          </p:cNvPr>
          <p:cNvSpPr>
            <a:spLocks noGrp="1"/>
          </p:cNvSpPr>
          <p:nvPr>
            <p:ph idx="1" hasCustomPrompt="1"/>
          </p:nvPr>
        </p:nvSpPr>
        <p:spPr>
          <a:xfrm>
            <a:off x="363220" y="3270884"/>
            <a:ext cx="11465560" cy="1137921"/>
          </a:xfrm>
          <a:prstGeom prst="rect">
            <a:avLst/>
          </a:prstGeom>
        </p:spPr>
        <p:txBody>
          <a:bodyPr>
            <a:normAutofit/>
          </a:bodyPr>
          <a:lstStyle>
            <a:lvl1pPr marL="0" indent="0" algn="ctr">
              <a:buNone/>
              <a:defRPr sz="2400" b="0" i="0">
                <a:solidFill>
                  <a:srgbClr val="404040"/>
                </a:solidFill>
                <a:latin typeface="Montserrat SemiBold" panose="00000700000000000000" pitchFamily="2" charset="0"/>
              </a:defRPr>
            </a:lvl1pPr>
          </a:lstStyle>
          <a:p>
            <a:r>
              <a:rPr lang="es-ES" dirty="0"/>
              <a:t>LOREM IPSUM</a:t>
            </a:r>
          </a:p>
        </p:txBody>
      </p:sp>
      <p:cxnSp>
        <p:nvCxnSpPr>
          <p:cNvPr id="14" name="Conector recto 13">
            <a:extLst>
              <a:ext uri="{FF2B5EF4-FFF2-40B4-BE49-F238E27FC236}">
                <a16:creationId xmlns:a16="http://schemas.microsoft.com/office/drawing/2014/main" id="{07026C3A-072A-4E4D-9ACD-01A67AD88FA7}"/>
              </a:ext>
            </a:extLst>
          </p:cNvPr>
          <p:cNvCxnSpPr/>
          <p:nvPr userDrawn="1"/>
        </p:nvCxnSpPr>
        <p:spPr>
          <a:xfrm>
            <a:off x="2006600" y="3048000"/>
            <a:ext cx="8178800" cy="0"/>
          </a:xfrm>
          <a:prstGeom prst="line">
            <a:avLst/>
          </a:prstGeom>
          <a:ln w="38100">
            <a:solidFill>
              <a:srgbClr val="BC945A"/>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88429BA-AF5F-0743-B231-20F755ACF614}"/>
              </a:ext>
            </a:extLst>
          </p:cNvPr>
          <p:cNvPicPr>
            <a:picLocks noChangeAspect="1"/>
          </p:cNvPicPr>
          <p:nvPr userDrawn="1"/>
        </p:nvPicPr>
        <p:blipFill>
          <a:blip r:embed="rId3"/>
          <a:stretch>
            <a:fillRect/>
          </a:stretch>
        </p:blipFill>
        <p:spPr>
          <a:xfrm>
            <a:off x="2848934" y="4408805"/>
            <a:ext cx="6494132" cy="2579110"/>
          </a:xfrm>
          <a:prstGeom prst="rect">
            <a:avLst/>
          </a:prstGeom>
        </p:spPr>
      </p:pic>
    </p:spTree>
    <p:extLst>
      <p:ext uri="{BB962C8B-B14F-4D97-AF65-F5344CB8AC3E}">
        <p14:creationId xmlns:p14="http://schemas.microsoft.com/office/powerpoint/2010/main" val="287764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81000" y="550227"/>
            <a:ext cx="11424920" cy="1325563"/>
          </a:xfrm>
          <a:prstGeom prst="rect">
            <a:avLst/>
          </a:prstGeom>
          <a:noFill/>
        </p:spPr>
        <p:txBody>
          <a:bodyPr/>
          <a:lstStyle>
            <a:lvl1pPr algn="l">
              <a:defRPr b="0" i="0">
                <a:solidFill>
                  <a:srgbClr val="A42145"/>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381000" y="2072639"/>
            <a:ext cx="5532119"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Marcador de contenido 2">
            <a:extLst>
              <a:ext uri="{FF2B5EF4-FFF2-40B4-BE49-F238E27FC236}">
                <a16:creationId xmlns:a16="http://schemas.microsoft.com/office/drawing/2014/main" id="{34669C8D-E6AE-DD4A-AC37-D27A5118864B}"/>
              </a:ext>
            </a:extLst>
          </p:cNvPr>
          <p:cNvSpPr>
            <a:spLocks noGrp="1"/>
          </p:cNvSpPr>
          <p:nvPr>
            <p:ph idx="13" hasCustomPrompt="1"/>
          </p:nvPr>
        </p:nvSpPr>
        <p:spPr>
          <a:xfrm>
            <a:off x="6233160" y="2072639"/>
            <a:ext cx="5572760"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267464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411480" y="598714"/>
            <a:ext cx="10942320" cy="1213257"/>
          </a:xfrm>
          <a:prstGeom prst="rect">
            <a:avLst/>
          </a:prstGeom>
          <a:noFill/>
        </p:spPr>
        <p:txBody>
          <a:bodyPr/>
          <a:lstStyle>
            <a:lvl1pPr algn="l">
              <a:defRPr b="0" i="0">
                <a:solidFill>
                  <a:schemeClr val="tx1">
                    <a:lumMod val="65000"/>
                    <a:lumOff val="35000"/>
                  </a:schemeClr>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11480" y="1991359"/>
            <a:ext cx="10942320" cy="418560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pic>
        <p:nvPicPr>
          <p:cNvPr id="7" name="Imagen 6">
            <a:extLst>
              <a:ext uri="{FF2B5EF4-FFF2-40B4-BE49-F238E27FC236}">
                <a16:creationId xmlns:a16="http://schemas.microsoft.com/office/drawing/2014/main" id="{6E833D9A-09BC-174F-B98E-E1A30D0B423D}"/>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151820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421640" y="540702"/>
            <a:ext cx="11404600" cy="1325563"/>
          </a:xfrm>
          <a:prstGeom prst="rect">
            <a:avLst/>
          </a:prstGeom>
          <a:noFill/>
        </p:spPr>
        <p:txBody>
          <a:bodyPr/>
          <a:lstStyle>
            <a:lvl1pPr algn="l">
              <a:defRPr b="0" i="0">
                <a:solidFill>
                  <a:srgbClr val="245C4F"/>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21640" y="2052319"/>
            <a:ext cx="5486400" cy="412464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Marcador de contenido 2">
            <a:extLst>
              <a:ext uri="{FF2B5EF4-FFF2-40B4-BE49-F238E27FC236}">
                <a16:creationId xmlns:a16="http://schemas.microsoft.com/office/drawing/2014/main" id="{84DDB3BA-74B1-8B40-84C0-F183D1F24F12}"/>
              </a:ext>
            </a:extLst>
          </p:cNvPr>
          <p:cNvSpPr>
            <a:spLocks noGrp="1"/>
          </p:cNvSpPr>
          <p:nvPr>
            <p:ph idx="13" hasCustomPrompt="1"/>
          </p:nvPr>
        </p:nvSpPr>
        <p:spPr>
          <a:xfrm>
            <a:off x="6248400" y="2052319"/>
            <a:ext cx="5486400" cy="412464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152242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52AFEB7-75D0-BE47-81B9-4E56BC16D87C}"/>
              </a:ext>
            </a:extLst>
          </p:cNvPr>
          <p:cNvSpPr>
            <a:spLocks noGrp="1"/>
          </p:cNvSpPr>
          <p:nvPr>
            <p:ph type="dt" sz="half" idx="10"/>
          </p:nvPr>
        </p:nvSpPr>
        <p:spPr/>
        <p:txBody>
          <a:body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7BF20D03-13BE-A948-A10F-E6525E78D1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266C5EE-81CC-6D43-8FD4-29ED2886213E}"/>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20920309-05E5-DF4A-9915-FBFC0ED1E34D}"/>
              </a:ext>
            </a:extLst>
          </p:cNvPr>
          <p:cNvSpPr>
            <a:spLocks noGrp="1"/>
          </p:cNvSpPr>
          <p:nvPr>
            <p:ph type="title" hasCustomPrompt="1"/>
          </p:nvPr>
        </p:nvSpPr>
        <p:spPr>
          <a:xfrm>
            <a:off x="831850" y="784707"/>
            <a:ext cx="10521950" cy="1806094"/>
          </a:xfrm>
          <a:prstGeom prst="rect">
            <a:avLst/>
          </a:prstGeom>
        </p:spPr>
        <p:txBody>
          <a:bodyPr anchor="b">
            <a:normAutofit/>
          </a:bodyPr>
          <a:lstStyle>
            <a:lvl1pPr algn="ctr">
              <a:defRPr sz="4400" b="1" i="0">
                <a:solidFill>
                  <a:srgbClr val="BC945A"/>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0B691BD6-0D46-9E42-AE79-4D36150659CF}"/>
              </a:ext>
            </a:extLst>
          </p:cNvPr>
          <p:cNvSpPr>
            <a:spLocks noGrp="1"/>
          </p:cNvSpPr>
          <p:nvPr>
            <p:ph type="body" idx="1"/>
          </p:nvPr>
        </p:nvSpPr>
        <p:spPr>
          <a:xfrm>
            <a:off x="831850" y="2956561"/>
            <a:ext cx="10515600" cy="2208058"/>
          </a:xfrm>
          <a:prstGeom prst="rect">
            <a:avLst/>
          </a:prstGeom>
        </p:spPr>
        <p:txBody>
          <a:bodyPr/>
          <a:lstStyle>
            <a:lvl1pPr marL="0" indent="0">
              <a:buNone/>
              <a:defRPr sz="2400" b="0" i="0">
                <a:solidFill>
                  <a:schemeClr val="tx1">
                    <a:tint val="75000"/>
                  </a:schemeClr>
                </a:solidFill>
                <a:latin typeface="Montserrat"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pic>
        <p:nvPicPr>
          <p:cNvPr id="9" name="Imagen 8">
            <a:extLst>
              <a:ext uri="{FF2B5EF4-FFF2-40B4-BE49-F238E27FC236}">
                <a16:creationId xmlns:a16="http://schemas.microsoft.com/office/drawing/2014/main" id="{04FD1DEB-359D-414E-90EB-F5501F26331B}"/>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3442489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831850" y="784707"/>
            <a:ext cx="10521950" cy="1806094"/>
          </a:xfrm>
          <a:prstGeom prst="rect">
            <a:avLst/>
          </a:prstGeom>
        </p:spPr>
        <p:txBody>
          <a:bodyPr anchor="b">
            <a:normAutofit/>
          </a:bodyPr>
          <a:lstStyle>
            <a:lvl1pPr algn="ctr">
              <a:defRPr sz="4400" b="1" i="0">
                <a:solidFill>
                  <a:srgbClr val="BC945A"/>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3A54153E-355E-3C40-B508-5337B24D63B2}"/>
              </a:ext>
            </a:extLst>
          </p:cNvPr>
          <p:cNvSpPr>
            <a:spLocks noGrp="1"/>
          </p:cNvSpPr>
          <p:nvPr>
            <p:ph type="body" idx="1"/>
          </p:nvPr>
        </p:nvSpPr>
        <p:spPr>
          <a:xfrm>
            <a:off x="831850" y="2956561"/>
            <a:ext cx="10515600" cy="2208058"/>
          </a:xfrm>
          <a:prstGeom prst="rect">
            <a:avLst/>
          </a:prstGeom>
        </p:spPr>
        <p:txBody>
          <a:bodyPr/>
          <a:lstStyle>
            <a:lvl1pPr marL="0" indent="0">
              <a:buNone/>
              <a:defRPr sz="2400" b="0" i="0">
                <a:solidFill>
                  <a:schemeClr val="tx1">
                    <a:tint val="75000"/>
                  </a:schemeClr>
                </a:solidFill>
                <a:latin typeface="Montserrat"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0"/>
            <a:ext cx="2743200" cy="365125"/>
          </a:xfrm>
        </p:spPr>
        <p:txBody>
          <a:bodyPr/>
          <a:lstStyle/>
          <a:p>
            <a:fld id="{62B8DF0E-90BF-EC4E-8934-156187A1162F}" type="datetimeFigureOut">
              <a:rPr lang="es-MX" smtClean="0"/>
              <a:t>12/02/2020</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0"/>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0"/>
            <a:ext cx="2743200" cy="365125"/>
          </a:xfrm>
        </p:spPr>
        <p:txBody>
          <a:bodyPr/>
          <a:lstStyle/>
          <a:p>
            <a:fld id="{C119739B-ACC7-1A4E-906B-A9546BA1AB75}" type="slidenum">
              <a:rPr lang="es-MX" smtClean="0"/>
              <a:t>‹Nº›</a:t>
            </a:fld>
            <a:endParaRPr lang="es-MX"/>
          </a:p>
        </p:txBody>
      </p:sp>
      <p:pic>
        <p:nvPicPr>
          <p:cNvPr id="12" name="Imagen 11">
            <a:extLst>
              <a:ext uri="{FF2B5EF4-FFF2-40B4-BE49-F238E27FC236}">
                <a16:creationId xmlns:a16="http://schemas.microsoft.com/office/drawing/2014/main" id="{3B9C4596-F928-F243-ACA9-244AA3BBB1F9}"/>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273308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5496560" y="996579"/>
            <a:ext cx="5720080" cy="2852737"/>
          </a:xfrm>
          <a:prstGeom prst="rect">
            <a:avLst/>
          </a:prstGeom>
        </p:spPr>
        <p:txBody>
          <a:bodyPr anchor="b">
            <a:noAutofit/>
          </a:bodyPr>
          <a:lstStyle>
            <a:lvl1pPr>
              <a:defRPr sz="4400" b="1" i="0">
                <a:solidFill>
                  <a:srgbClr val="BC945A"/>
                </a:solidFill>
                <a:latin typeface="Montserrat SemiBold" pitchFamily="2" charset="77"/>
              </a:defRPr>
            </a:lvl1pPr>
          </a:lstStyle>
          <a:p>
            <a:r>
              <a:rPr lang="es-ES" dirty="0"/>
              <a:t>HAGA CLIC PARA MODIFICAR EL ESTILO DE TÍTULO DEL PATRÓN</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0"/>
            <a:ext cx="2743200" cy="365125"/>
          </a:xfrm>
        </p:spPr>
        <p:txBody>
          <a:bodyPr/>
          <a:lstStyle/>
          <a:p>
            <a:fld id="{62B8DF0E-90BF-EC4E-8934-156187A1162F}" type="datetimeFigureOut">
              <a:rPr lang="es-MX" smtClean="0"/>
              <a:t>12/02/2020</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0"/>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0"/>
            <a:ext cx="2743200" cy="365125"/>
          </a:xfrm>
        </p:spPr>
        <p:txBody>
          <a:bodyPr/>
          <a:lstStyle/>
          <a:p>
            <a:fld id="{C119739B-ACC7-1A4E-906B-A9546BA1AB75}" type="slidenum">
              <a:rPr lang="es-MX" smtClean="0"/>
              <a:t>‹Nº›</a:t>
            </a:fld>
            <a:endParaRPr lang="es-MX"/>
          </a:p>
        </p:txBody>
      </p:sp>
      <p:pic>
        <p:nvPicPr>
          <p:cNvPr id="6" name="Imagen 5">
            <a:extLst>
              <a:ext uri="{FF2B5EF4-FFF2-40B4-BE49-F238E27FC236}">
                <a16:creationId xmlns:a16="http://schemas.microsoft.com/office/drawing/2014/main" id="{D1FD7B8C-0468-1C47-ABD5-A86FD86B2B15}"/>
              </a:ext>
            </a:extLst>
          </p:cNvPr>
          <p:cNvPicPr>
            <a:picLocks noChangeAspect="1"/>
          </p:cNvPicPr>
          <p:nvPr userDrawn="1"/>
        </p:nvPicPr>
        <p:blipFill>
          <a:blip r:embed="rId3"/>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403897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6CB96C-1C06-3B44-8615-D726F4477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8DF0E-90BF-EC4E-8934-156187A1162F}" type="datetimeFigureOut">
              <a:rPr lang="es-MX" smtClean="0"/>
              <a:t>12/02/2020</a:t>
            </a:fld>
            <a:endParaRPr lang="es-MX"/>
          </a:p>
        </p:txBody>
      </p:sp>
      <p:sp>
        <p:nvSpPr>
          <p:cNvPr id="5" name="Marcador de pie de página 4">
            <a:extLst>
              <a:ext uri="{FF2B5EF4-FFF2-40B4-BE49-F238E27FC236}">
                <a16:creationId xmlns:a16="http://schemas.microsoft.com/office/drawing/2014/main" id="{113D1A4B-ADA7-7043-82FA-F7032EB17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802CF53-648D-B74F-A473-B4CC8BB23A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9739B-ACC7-1A4E-906B-A9546BA1AB75}" type="slidenum">
              <a:rPr lang="es-MX" smtClean="0"/>
              <a:t>‹Nº›</a:t>
            </a:fld>
            <a:endParaRPr lang="es-MX"/>
          </a:p>
        </p:txBody>
      </p:sp>
    </p:spTree>
    <p:extLst>
      <p:ext uri="{BB962C8B-B14F-4D97-AF65-F5344CB8AC3E}">
        <p14:creationId xmlns:p14="http://schemas.microsoft.com/office/powerpoint/2010/main" val="1828472170"/>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60" r:id="rId3"/>
    <p:sldLayoutId id="2147483650" r:id="rId4"/>
    <p:sldLayoutId id="2147483661" r:id="rId5"/>
    <p:sldLayoutId id="2147483662" r:id="rId6"/>
    <p:sldLayoutId id="2147483651" r:id="rId7"/>
    <p:sldLayoutId id="2147483663" r:id="rId8"/>
    <p:sldLayoutId id="2147483664" r:id="rId9"/>
    <p:sldLayoutId id="2147483666" r:id="rId10"/>
    <p:sldLayoutId id="2147483667" r:id="rId11"/>
    <p:sldLayoutId id="2147483668" r:id="rId12"/>
    <p:sldLayoutId id="2147483652" r:id="rId13"/>
    <p:sldLayoutId id="2147483653" r:id="rId14"/>
    <p:sldLayoutId id="2147483654" r:id="rId15"/>
    <p:sldLayoutId id="2147483656" r:id="rId16"/>
    <p:sldLayoutId id="214748365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07A4706-0BDD-8746-B81B-29D44A7A3354}"/>
              </a:ext>
            </a:extLst>
          </p:cNvPr>
          <p:cNvSpPr>
            <a:spLocks noGrp="1"/>
          </p:cNvSpPr>
          <p:nvPr>
            <p:ph type="title"/>
          </p:nvPr>
        </p:nvSpPr>
        <p:spPr>
          <a:xfrm>
            <a:off x="546100" y="1136173"/>
            <a:ext cx="11465560" cy="1881347"/>
          </a:xfrm>
        </p:spPr>
        <p:txBody>
          <a:bodyPr/>
          <a:lstStyle/>
          <a:p>
            <a:r>
              <a:rPr lang="es-ES" dirty="0"/>
              <a:t>Sistema de Contratos de Arrendamiento y Otras figuras de Ocupación</a:t>
            </a:r>
            <a:endParaRPr lang="es-MX" dirty="0"/>
          </a:p>
        </p:txBody>
      </p:sp>
      <p:sp>
        <p:nvSpPr>
          <p:cNvPr id="5" name="Marcador de contenido 2">
            <a:extLst>
              <a:ext uri="{FF2B5EF4-FFF2-40B4-BE49-F238E27FC236}">
                <a16:creationId xmlns:a16="http://schemas.microsoft.com/office/drawing/2014/main" id="{455CFFF7-F120-0947-8D9D-90D378D36D89}"/>
              </a:ext>
            </a:extLst>
          </p:cNvPr>
          <p:cNvSpPr>
            <a:spLocks noGrp="1"/>
          </p:cNvSpPr>
          <p:nvPr>
            <p:ph idx="1"/>
          </p:nvPr>
        </p:nvSpPr>
        <p:spPr>
          <a:xfrm>
            <a:off x="363220" y="3270884"/>
            <a:ext cx="11465560" cy="1137921"/>
          </a:xfrm>
        </p:spPr>
        <p:txBody>
          <a:bodyPr>
            <a:normAutofit fontScale="85000" lnSpcReduction="20000"/>
          </a:bodyPr>
          <a:lstStyle/>
          <a:p>
            <a:r>
              <a:rPr lang="es-ES" sz="3900" dirty="0"/>
              <a:t>Presentación del sistema</a:t>
            </a:r>
          </a:p>
          <a:p>
            <a:r>
              <a:rPr lang="es-ES" dirty="0"/>
              <a:t>Dirección a la que brinda servicio: </a:t>
            </a:r>
          </a:p>
          <a:p>
            <a:r>
              <a:rPr lang="es-ES" dirty="0"/>
              <a:t>Dirección General de Política y Gestión Inmobiliaria.</a:t>
            </a:r>
            <a:endParaRPr lang="es-MX" dirty="0"/>
          </a:p>
          <a:p>
            <a:endParaRPr lang="es-MX" dirty="0"/>
          </a:p>
        </p:txBody>
      </p:sp>
    </p:spTree>
    <p:extLst>
      <p:ext uri="{BB962C8B-B14F-4D97-AF65-F5344CB8AC3E}">
        <p14:creationId xmlns:p14="http://schemas.microsoft.com/office/powerpoint/2010/main" val="144659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ES" sz="4000" dirty="0"/>
              <a:t>Tabla</a:t>
            </a:r>
            <a:r>
              <a:rPr lang="es-ES" dirty="0"/>
              <a:t> SMOI</a:t>
            </a:r>
            <a:endParaRPr lang="es-MX" dirty="0"/>
          </a:p>
        </p:txBody>
      </p:sp>
      <p:pic>
        <p:nvPicPr>
          <p:cNvPr id="5" name="Imagen 4"/>
          <p:cNvPicPr>
            <a:picLocks noChangeAspect="1"/>
          </p:cNvPicPr>
          <p:nvPr/>
        </p:nvPicPr>
        <p:blipFill>
          <a:blip r:embed="rId2"/>
          <a:stretch>
            <a:fillRect/>
          </a:stretch>
        </p:blipFill>
        <p:spPr>
          <a:xfrm>
            <a:off x="1996047" y="1834030"/>
            <a:ext cx="7877175" cy="4924425"/>
          </a:xfrm>
          <a:prstGeom prst="rect">
            <a:avLst/>
          </a:prstGeom>
        </p:spPr>
      </p:pic>
    </p:spTree>
    <p:extLst>
      <p:ext uri="{BB962C8B-B14F-4D97-AF65-F5344CB8AC3E}">
        <p14:creationId xmlns:p14="http://schemas.microsoft.com/office/powerpoint/2010/main" val="43357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a:xfrm>
            <a:off x="370114" y="366713"/>
            <a:ext cx="9627326" cy="1303337"/>
          </a:xfrm>
        </p:spPr>
        <p:txBody>
          <a:bodyPr>
            <a:normAutofit/>
          </a:bodyPr>
          <a:lstStyle/>
          <a:p>
            <a:r>
              <a:rPr lang="es-ES" sz="4000" dirty="0"/>
              <a:t>Emisión de Opinión</a:t>
            </a:r>
            <a:endParaRPr lang="es-MX" sz="4000" dirty="0"/>
          </a:p>
        </p:txBody>
      </p:sp>
      <p:pic>
        <p:nvPicPr>
          <p:cNvPr id="5" name="Imagen 4"/>
          <p:cNvPicPr>
            <a:picLocks noChangeAspect="1"/>
          </p:cNvPicPr>
          <p:nvPr/>
        </p:nvPicPr>
        <p:blipFill>
          <a:blip r:embed="rId2"/>
          <a:stretch>
            <a:fillRect/>
          </a:stretch>
        </p:blipFill>
        <p:spPr>
          <a:xfrm>
            <a:off x="3195693" y="1834067"/>
            <a:ext cx="4797239" cy="4849764"/>
          </a:xfrm>
          <a:prstGeom prst="rect">
            <a:avLst/>
          </a:prstGeom>
        </p:spPr>
      </p:pic>
    </p:spTree>
    <p:extLst>
      <p:ext uri="{BB962C8B-B14F-4D97-AF65-F5344CB8AC3E}">
        <p14:creationId xmlns:p14="http://schemas.microsoft.com/office/powerpoint/2010/main" val="420497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394062" y="2164079"/>
            <a:ext cx="10959738" cy="2377442"/>
          </a:xfrm>
        </p:spPr>
        <p:txBody>
          <a:bodyPr/>
          <a:lstStyle/>
          <a:p>
            <a:pPr lvl="0"/>
            <a:r>
              <a:rPr lang="es-MX" sz="2400" dirty="0"/>
              <a:t>Desarrollado en .NET</a:t>
            </a:r>
          </a:p>
          <a:p>
            <a:pPr lvl="0"/>
            <a:r>
              <a:rPr lang="es-MX" sz="2400" dirty="0"/>
              <a:t>Usa </a:t>
            </a:r>
            <a:r>
              <a:rPr lang="es-MX" sz="2400" dirty="0" err="1"/>
              <a:t>Entity</a:t>
            </a:r>
            <a:r>
              <a:rPr lang="es-MX" sz="2400" dirty="0"/>
              <a:t> Framework 5</a:t>
            </a:r>
          </a:p>
          <a:p>
            <a:pPr lvl="0"/>
            <a:r>
              <a:rPr lang="es-MX" sz="2400" dirty="0" err="1"/>
              <a:t>Queries</a:t>
            </a:r>
            <a:r>
              <a:rPr lang="es-MX" sz="2400" dirty="0"/>
              <a:t> que usan diversas </a:t>
            </a:r>
            <a:r>
              <a:rPr lang="es-MX" sz="2400" dirty="0" err="1"/>
              <a:t>tecnicas</a:t>
            </a:r>
            <a:endParaRPr lang="es-MX" sz="2400" dirty="0"/>
          </a:p>
          <a:p>
            <a:pPr lvl="0"/>
            <a:r>
              <a:rPr lang="es-MX" sz="2400" dirty="0"/>
              <a:t>HTML </a:t>
            </a:r>
            <a:r>
              <a:rPr lang="es-MX" sz="2400" dirty="0" err="1"/>
              <a:t>aspx</a:t>
            </a:r>
            <a:endParaRPr lang="es-MX" sz="2400" dirty="0"/>
          </a:p>
          <a:p>
            <a:pPr lvl="0"/>
            <a:r>
              <a:rPr lang="es-MX" sz="2400" dirty="0" err="1"/>
              <a:t>Javascript</a:t>
            </a:r>
            <a:r>
              <a:rPr lang="es-MX" sz="2400" dirty="0"/>
              <a:t> (</a:t>
            </a:r>
            <a:r>
              <a:rPr lang="es-MX" sz="2400" dirty="0" err="1"/>
              <a:t>jQuery</a:t>
            </a:r>
            <a:r>
              <a:rPr lang="es-MX" sz="2400" dirty="0"/>
              <a:t>)</a:t>
            </a:r>
          </a:p>
          <a:p>
            <a:endParaRPr lang="es-MX" dirty="0"/>
          </a:p>
        </p:txBody>
      </p:sp>
      <p:sp>
        <p:nvSpPr>
          <p:cNvPr id="4" name="Marcador de texto 3"/>
          <p:cNvSpPr>
            <a:spLocks noGrp="1"/>
          </p:cNvSpPr>
          <p:nvPr>
            <p:ph type="body" sz="quarter" idx="13"/>
          </p:nvPr>
        </p:nvSpPr>
        <p:spPr>
          <a:xfrm>
            <a:off x="228598" y="199073"/>
            <a:ext cx="10271762" cy="1644967"/>
          </a:xfrm>
        </p:spPr>
        <p:txBody>
          <a:bodyPr>
            <a:noAutofit/>
          </a:bodyPr>
          <a:lstStyle/>
          <a:p>
            <a:r>
              <a:rPr lang="es-ES" sz="4000" dirty="0"/>
              <a:t>Sistema de Contratos de Arrendamiento y Otras Figuras de Ocupación</a:t>
            </a:r>
            <a:endParaRPr lang="es-MX" sz="4000" dirty="0"/>
          </a:p>
        </p:txBody>
      </p:sp>
      <p:graphicFrame>
        <p:nvGraphicFramePr>
          <p:cNvPr id="6" name="Tabla 5"/>
          <p:cNvGraphicFramePr>
            <a:graphicFrameLocks noGrp="1"/>
          </p:cNvGraphicFramePr>
          <p:nvPr>
            <p:extLst>
              <p:ext uri="{D42A27DB-BD31-4B8C-83A1-F6EECF244321}">
                <p14:modId xmlns:p14="http://schemas.microsoft.com/office/powerpoint/2010/main" val="3742152557"/>
              </p:ext>
            </p:extLst>
          </p:nvPr>
        </p:nvGraphicFramePr>
        <p:xfrm>
          <a:off x="455020" y="4452780"/>
          <a:ext cx="10761619" cy="2100420"/>
        </p:xfrm>
        <a:graphic>
          <a:graphicData uri="http://schemas.openxmlformats.org/drawingml/2006/table">
            <a:tbl>
              <a:tblPr firstRow="1" firstCol="1" bandRow="1">
                <a:tableStyleId>{5C22544A-7EE6-4342-B048-85BDC9FD1C3A}</a:tableStyleId>
              </a:tblPr>
              <a:tblGrid>
                <a:gridCol w="1338098">
                  <a:extLst>
                    <a:ext uri="{9D8B030D-6E8A-4147-A177-3AD203B41FA5}">
                      <a16:colId xmlns:a16="http://schemas.microsoft.com/office/drawing/2014/main" val="1653695731"/>
                    </a:ext>
                  </a:extLst>
                </a:gridCol>
                <a:gridCol w="3995345">
                  <a:extLst>
                    <a:ext uri="{9D8B030D-6E8A-4147-A177-3AD203B41FA5}">
                      <a16:colId xmlns:a16="http://schemas.microsoft.com/office/drawing/2014/main" val="1460801226"/>
                    </a:ext>
                  </a:extLst>
                </a:gridCol>
                <a:gridCol w="2324106">
                  <a:extLst>
                    <a:ext uri="{9D8B030D-6E8A-4147-A177-3AD203B41FA5}">
                      <a16:colId xmlns:a16="http://schemas.microsoft.com/office/drawing/2014/main" val="3805992430"/>
                    </a:ext>
                  </a:extLst>
                </a:gridCol>
                <a:gridCol w="3104070">
                  <a:extLst>
                    <a:ext uri="{9D8B030D-6E8A-4147-A177-3AD203B41FA5}">
                      <a16:colId xmlns:a16="http://schemas.microsoft.com/office/drawing/2014/main" val="991772280"/>
                    </a:ext>
                  </a:extLst>
                </a:gridCol>
              </a:tblGrid>
              <a:tr h="702546">
                <a:tc>
                  <a:txBody>
                    <a:bodyPr/>
                    <a:lstStyle/>
                    <a:p>
                      <a:pPr algn="ctr">
                        <a:spcAft>
                          <a:spcPts val="0"/>
                        </a:spcAft>
                      </a:pPr>
                      <a:r>
                        <a:rPr lang="es-MX" sz="1600" dirty="0">
                          <a:effectLst/>
                        </a:rPr>
                        <a:t>Tipo de Servidor</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dirty="0">
                          <a:effectLst/>
                        </a:rPr>
                        <a:t>IP</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a:effectLst/>
                        </a:rPr>
                        <a:t>Carpeta de Publicación</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a:effectLst/>
                        </a:rPr>
                        <a:t>Nombre Base de Datos</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1759944157"/>
                  </a:ext>
                </a:extLst>
              </a:tr>
              <a:tr h="698937">
                <a:tc>
                  <a:txBody>
                    <a:bodyPr/>
                    <a:lstStyle/>
                    <a:p>
                      <a:pPr algn="ctr">
                        <a:spcAft>
                          <a:spcPts val="0"/>
                        </a:spcAft>
                      </a:pPr>
                      <a:r>
                        <a:rPr lang="es-MX" sz="1600">
                          <a:effectLst/>
                        </a:rPr>
                        <a:t>Publicaciones</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dirty="0">
                          <a:ln>
                            <a:noFill/>
                          </a:ln>
                          <a:effectLst/>
                        </a:rPr>
                        <a:t>https://sistemas.indaabin.gob.mx/Espacios</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dirty="0">
                          <a:ln>
                            <a:noFill/>
                          </a:ln>
                          <a:effectLst/>
                        </a:rPr>
                        <a:t>E://Aplicaciones/OSS</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dirty="0">
                          <a:ln>
                            <a:noFill/>
                          </a:ln>
                          <a:effectLst/>
                        </a:rPr>
                        <a:t>Espacios</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3153023344"/>
                  </a:ext>
                </a:extLst>
              </a:tr>
              <a:tr h="698937">
                <a:tc>
                  <a:txBody>
                    <a:bodyPr/>
                    <a:lstStyle/>
                    <a:p>
                      <a:pPr algn="ctr">
                        <a:spcAft>
                          <a:spcPts val="0"/>
                        </a:spcAft>
                      </a:pPr>
                      <a:r>
                        <a:rPr lang="es-MX" sz="1600">
                          <a:effectLst/>
                        </a:rPr>
                        <a:t>Base de datos</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a:ln>
                            <a:noFill/>
                          </a:ln>
                          <a:effectLst/>
                        </a:rPr>
                        <a:t>172.29.88.244</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a:ln>
                            <a:noFill/>
                          </a:ln>
                          <a:effectLst/>
                        </a:rPr>
                        <a:t>F:\DATABASES\DATA</a:t>
                      </a:r>
                      <a:endParaRPr lang="es-MX" sz="2400">
                        <a:effectLst/>
                      </a:endParaRPr>
                    </a:p>
                    <a:p>
                      <a:pPr algn="ctr">
                        <a:spcAft>
                          <a:spcPts val="0"/>
                        </a:spcAft>
                      </a:pPr>
                      <a:r>
                        <a:rPr lang="es-MX" sz="1600">
                          <a:ln>
                            <a:noFill/>
                          </a:ln>
                          <a:effectLst/>
                        </a:rPr>
                        <a:t>G:\DATABASES\LOG</a:t>
                      </a:r>
                      <a:endParaRPr lang="es-MX" sz="24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algn="ctr">
                        <a:spcAft>
                          <a:spcPts val="0"/>
                        </a:spcAft>
                      </a:pPr>
                      <a:r>
                        <a:rPr lang="es-MX" sz="1600" dirty="0" err="1">
                          <a:effectLst/>
                        </a:rPr>
                        <a:t>Espacios.mdf</a:t>
                      </a:r>
                      <a:endParaRPr lang="es-MX" sz="2400" dirty="0">
                        <a:effectLst/>
                      </a:endParaRPr>
                    </a:p>
                    <a:p>
                      <a:pPr algn="ctr">
                        <a:spcAft>
                          <a:spcPts val="0"/>
                        </a:spcAft>
                      </a:pPr>
                      <a:r>
                        <a:rPr lang="es-MX" sz="1600" dirty="0" err="1">
                          <a:effectLst/>
                        </a:rPr>
                        <a:t>Espacios_log.ldf</a:t>
                      </a:r>
                      <a:endParaRPr lang="es-MX" sz="24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660552400"/>
                  </a:ext>
                </a:extLst>
              </a:tr>
            </a:tbl>
          </a:graphicData>
        </a:graphic>
      </p:graphicFrame>
    </p:spTree>
    <p:extLst>
      <p:ext uri="{BB962C8B-B14F-4D97-AF65-F5344CB8AC3E}">
        <p14:creationId xmlns:p14="http://schemas.microsoft.com/office/powerpoint/2010/main" val="457787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370114" y="2103119"/>
            <a:ext cx="10785566" cy="4572001"/>
          </a:xfrm>
        </p:spPr>
        <p:txBody>
          <a:bodyPr/>
          <a:lstStyle/>
          <a:p>
            <a:pPr lvl="0" algn="just"/>
            <a:r>
              <a:rPr lang="es-MX" sz="2400" b="1" dirty="0"/>
              <a:t>Está construido usando dos técnicas distintas para acceder a la Base de Datos, es necesario simplificar esta situación para simplificar su mantenimiento y llevarlo a la arquitectura que se requiere tengan los sistemas de INDAABIN.</a:t>
            </a:r>
          </a:p>
          <a:p>
            <a:pPr lvl="0" algn="just"/>
            <a:r>
              <a:rPr lang="es-MX" sz="2400" b="1" dirty="0"/>
              <a:t>Necesita que se defina un mecanismo de prueba que permita probarlo, en la actualidad se prueba parcialmente y es muy difícil demostrar que la secuencia de eventos administrativos se cumple para todos los casos posibles, lo cual abre la posibilidad a que el sistema tenga muchos errores.</a:t>
            </a:r>
          </a:p>
          <a:p>
            <a:pPr marL="0" indent="0">
              <a:buNone/>
            </a:pPr>
            <a:endParaRPr lang="es-MX" dirty="0"/>
          </a:p>
        </p:txBody>
      </p:sp>
      <p:sp>
        <p:nvSpPr>
          <p:cNvPr id="7" name="Marcador de texto 3"/>
          <p:cNvSpPr>
            <a:spLocks noGrp="1"/>
          </p:cNvSpPr>
          <p:nvPr>
            <p:ph type="body" sz="quarter" idx="13"/>
          </p:nvPr>
        </p:nvSpPr>
        <p:spPr>
          <a:xfrm>
            <a:off x="370114" y="61913"/>
            <a:ext cx="10054047" cy="1303337"/>
          </a:xfrm>
        </p:spPr>
        <p:txBody>
          <a:bodyPr>
            <a:noAutofit/>
          </a:bodyPr>
          <a:lstStyle/>
          <a:p>
            <a:r>
              <a:rPr lang="es-ES" sz="4000" dirty="0"/>
              <a:t>Sistema de Contratos de Arrendamiento y Otras figuras de Ocupación</a:t>
            </a:r>
            <a:endParaRPr lang="es-MX" sz="4000" dirty="0"/>
          </a:p>
          <a:p>
            <a:endParaRPr lang="es-MX" sz="4000" dirty="0"/>
          </a:p>
        </p:txBody>
      </p:sp>
    </p:spTree>
    <p:extLst>
      <p:ext uri="{BB962C8B-B14F-4D97-AF65-F5344CB8AC3E}">
        <p14:creationId xmlns:p14="http://schemas.microsoft.com/office/powerpoint/2010/main" val="163505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1423851" y="3139439"/>
            <a:ext cx="9344298" cy="1264921"/>
          </a:xfrm>
        </p:spPr>
        <p:txBody>
          <a:bodyPr/>
          <a:lstStyle/>
          <a:p>
            <a:pPr marL="0" indent="0">
              <a:buNone/>
            </a:pPr>
            <a:r>
              <a:rPr lang="es-MX" sz="6600" dirty="0"/>
              <a:t>Áreas de oportunidad</a:t>
            </a:r>
          </a:p>
        </p:txBody>
      </p:sp>
      <p:sp>
        <p:nvSpPr>
          <p:cNvPr id="7" name="Marcador de texto 3"/>
          <p:cNvSpPr>
            <a:spLocks noGrp="1"/>
          </p:cNvSpPr>
          <p:nvPr>
            <p:ph type="body" sz="quarter" idx="13"/>
          </p:nvPr>
        </p:nvSpPr>
        <p:spPr>
          <a:xfrm>
            <a:off x="1" y="32386"/>
            <a:ext cx="10165080" cy="1583054"/>
          </a:xfrm>
        </p:spPr>
        <p:txBody>
          <a:bodyPr>
            <a:normAutofit lnSpcReduction="10000"/>
          </a:bodyPr>
          <a:lstStyle/>
          <a:p>
            <a:r>
              <a:rPr lang="es-ES" sz="4000" dirty="0"/>
              <a:t>Sistema de Contratos de Arrendamiento y Otras figuras de Ocupación</a:t>
            </a:r>
            <a:endParaRPr lang="es-MX" sz="4000" dirty="0"/>
          </a:p>
          <a:p>
            <a:endParaRPr lang="es-MX" dirty="0"/>
          </a:p>
        </p:txBody>
      </p:sp>
    </p:spTree>
    <p:extLst>
      <p:ext uri="{BB962C8B-B14F-4D97-AF65-F5344CB8AC3E}">
        <p14:creationId xmlns:p14="http://schemas.microsoft.com/office/powerpoint/2010/main" val="173893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531222" y="2164079"/>
            <a:ext cx="10914018" cy="4023361"/>
          </a:xfrm>
        </p:spPr>
        <p:txBody>
          <a:bodyPr/>
          <a:lstStyle/>
          <a:p>
            <a:pPr lvl="0" algn="just"/>
            <a:r>
              <a:rPr lang="es-MX" sz="2400" b="1" dirty="0"/>
              <a:t>El sistema acusa una gran negligencia del todos los participantes que lo desarrollaron, no está especificado, no es posible probarlo, a única función de los sellos digitales que se puede identificar es que se vea que los documentos fueron “sellados” no agregan valor alguno.</a:t>
            </a:r>
          </a:p>
          <a:p>
            <a:pPr lvl="0" algn="just"/>
            <a:r>
              <a:rPr lang="es-MX" sz="2400" b="1" dirty="0"/>
              <a:t>Tiene errores de programación difíciles de encontrar, por ejemplo, el manejo de los folios de los documentos está mal implementado y permite que el mismo folio sea utilizado en dos documentos diferentes.</a:t>
            </a:r>
          </a:p>
          <a:p>
            <a:pPr marL="0" indent="0">
              <a:buNone/>
            </a:pPr>
            <a:endParaRPr lang="es-MX" dirty="0"/>
          </a:p>
        </p:txBody>
      </p:sp>
      <p:sp>
        <p:nvSpPr>
          <p:cNvPr id="7" name="Marcador de texto 3"/>
          <p:cNvSpPr>
            <a:spLocks noGrp="1"/>
          </p:cNvSpPr>
          <p:nvPr>
            <p:ph type="body" sz="quarter" idx="13"/>
          </p:nvPr>
        </p:nvSpPr>
        <p:spPr>
          <a:xfrm>
            <a:off x="1" y="32386"/>
            <a:ext cx="10165080" cy="1583054"/>
          </a:xfrm>
        </p:spPr>
        <p:txBody>
          <a:bodyPr>
            <a:normAutofit lnSpcReduction="10000"/>
          </a:bodyPr>
          <a:lstStyle/>
          <a:p>
            <a:r>
              <a:rPr lang="es-ES" sz="4000" dirty="0"/>
              <a:t>Sistema de Contratos de Arrendamiento y Otras figuras de Ocupación</a:t>
            </a:r>
            <a:endParaRPr lang="es-MX" sz="4000" dirty="0"/>
          </a:p>
          <a:p>
            <a:endParaRPr lang="es-MX" dirty="0"/>
          </a:p>
        </p:txBody>
      </p:sp>
    </p:spTree>
    <p:extLst>
      <p:ext uri="{BB962C8B-B14F-4D97-AF65-F5344CB8AC3E}">
        <p14:creationId xmlns:p14="http://schemas.microsoft.com/office/powerpoint/2010/main" val="39920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531222" y="2164079"/>
            <a:ext cx="10914018" cy="4023361"/>
          </a:xfrm>
        </p:spPr>
        <p:txBody>
          <a:bodyPr/>
          <a:lstStyle/>
          <a:p>
            <a:pPr lvl="0" algn="just"/>
            <a:r>
              <a:rPr lang="es-MX" sz="2400" b="1" dirty="0"/>
              <a:t>Carece de una forma amigable para configurar los cuestionarios siendo que estos están codificados en una base de datos y su funcionalidad esta implementada directamente en el código y no es posible modificar los cuestionarios sin modificar extensamente el código.</a:t>
            </a:r>
          </a:p>
          <a:p>
            <a:pPr algn="just"/>
            <a:r>
              <a:rPr lang="es-MX" sz="2400" b="1" dirty="0"/>
              <a:t>Está programado en las tecnologías especificadas por INDAABIN, pero no respeta las buenas prácticas.</a:t>
            </a:r>
          </a:p>
          <a:p>
            <a:pPr lvl="0" algn="just"/>
            <a:endParaRPr lang="es-MX" sz="2400" b="1" dirty="0"/>
          </a:p>
          <a:p>
            <a:pPr marL="0" indent="0">
              <a:buNone/>
            </a:pPr>
            <a:endParaRPr lang="es-MX" dirty="0"/>
          </a:p>
        </p:txBody>
      </p:sp>
      <p:sp>
        <p:nvSpPr>
          <p:cNvPr id="7" name="Marcador de texto 3"/>
          <p:cNvSpPr>
            <a:spLocks noGrp="1"/>
          </p:cNvSpPr>
          <p:nvPr>
            <p:ph type="body" sz="quarter" idx="13"/>
          </p:nvPr>
        </p:nvSpPr>
        <p:spPr>
          <a:xfrm>
            <a:off x="1" y="32386"/>
            <a:ext cx="10165080" cy="1583054"/>
          </a:xfrm>
        </p:spPr>
        <p:txBody>
          <a:bodyPr>
            <a:normAutofit lnSpcReduction="10000"/>
          </a:bodyPr>
          <a:lstStyle/>
          <a:p>
            <a:r>
              <a:rPr lang="es-ES" sz="4000" dirty="0"/>
              <a:t>Sistema de Contratos de Arrendamiento y Otras figuras de Ocupación</a:t>
            </a:r>
            <a:endParaRPr lang="es-MX" sz="4000" dirty="0"/>
          </a:p>
          <a:p>
            <a:endParaRPr lang="es-MX" dirty="0"/>
          </a:p>
        </p:txBody>
      </p:sp>
    </p:spTree>
    <p:extLst>
      <p:ext uri="{BB962C8B-B14F-4D97-AF65-F5344CB8AC3E}">
        <p14:creationId xmlns:p14="http://schemas.microsoft.com/office/powerpoint/2010/main" val="2810532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370114" y="2285999"/>
            <a:ext cx="10983686" cy="4342448"/>
          </a:xfrm>
        </p:spPr>
        <p:txBody>
          <a:bodyPr/>
          <a:lstStyle/>
          <a:p>
            <a:pPr lvl="0" algn="just"/>
            <a:r>
              <a:rPr lang="es-MX" sz="2400" b="1" dirty="0"/>
              <a:t>Tiene información almacenada que puede ser explotada para la toma la de decisiones estratégicas y para producir datos estadísticos que no está siendo aprovechada y que por su calidad en este momento no sería apropiado usarla.</a:t>
            </a:r>
          </a:p>
          <a:p>
            <a:pPr lvl="0" algn="just"/>
            <a:r>
              <a:rPr lang="es-MX" sz="2400" b="1" dirty="0"/>
              <a:t>La lógica del sistema está programada en Store </a:t>
            </a:r>
            <a:r>
              <a:rPr lang="es-MX" sz="2400" b="1" dirty="0" err="1"/>
              <a:t>Procedures</a:t>
            </a:r>
            <a:r>
              <a:rPr lang="es-MX" sz="2400" b="1" dirty="0"/>
              <a:t>.</a:t>
            </a:r>
          </a:p>
          <a:p>
            <a:pPr lvl="0" algn="just"/>
            <a:r>
              <a:rPr lang="es-MX" sz="2400" b="1" dirty="0"/>
              <a:t>Tenemos un ticket cuya problemática ha sido atendida al menos dos veces y que claramente no se ha resuelto adecuadamente.</a:t>
            </a:r>
          </a:p>
          <a:p>
            <a:pPr lvl="0" algn="just"/>
            <a:r>
              <a:rPr lang="es-MX" sz="2400" b="1" dirty="0"/>
              <a:t>No tiene una forma sistemática de atender los errores que naturalmente producen los usuarios, en este momento la corrección de errores requiere que se intervenga la base de datos manualmente.</a:t>
            </a:r>
          </a:p>
          <a:p>
            <a:pPr marL="0" indent="0" algn="just">
              <a:buNone/>
            </a:pPr>
            <a:endParaRPr lang="es-MX" b="1" dirty="0"/>
          </a:p>
        </p:txBody>
      </p:sp>
      <p:sp>
        <p:nvSpPr>
          <p:cNvPr id="5" name="Marcador de texto 3"/>
          <p:cNvSpPr>
            <a:spLocks noGrp="1"/>
          </p:cNvSpPr>
          <p:nvPr>
            <p:ph type="body" sz="quarter" idx="13"/>
          </p:nvPr>
        </p:nvSpPr>
        <p:spPr>
          <a:xfrm>
            <a:off x="0" y="229553"/>
            <a:ext cx="10160727" cy="1507807"/>
          </a:xfrm>
        </p:spPr>
        <p:txBody>
          <a:bodyPr>
            <a:normAutofit fontScale="92500" lnSpcReduction="20000"/>
          </a:bodyPr>
          <a:lstStyle/>
          <a:p>
            <a:r>
              <a:rPr lang="es-ES" sz="4300" dirty="0"/>
              <a:t>Sistema de Contratos de Arrendamiento y Otras figuras de Ocupación</a:t>
            </a:r>
            <a:endParaRPr lang="es-MX" sz="4300" dirty="0"/>
          </a:p>
          <a:p>
            <a:endParaRPr lang="es-MX" dirty="0"/>
          </a:p>
        </p:txBody>
      </p:sp>
    </p:spTree>
    <p:extLst>
      <p:ext uri="{BB962C8B-B14F-4D97-AF65-F5344CB8AC3E}">
        <p14:creationId xmlns:p14="http://schemas.microsoft.com/office/powerpoint/2010/main" val="875335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370114" y="2285999"/>
            <a:ext cx="10983686" cy="4342448"/>
          </a:xfrm>
        </p:spPr>
        <p:txBody>
          <a:bodyPr/>
          <a:lstStyle/>
          <a:p>
            <a:pPr lvl="0" algn="just"/>
            <a:r>
              <a:rPr lang="es-MX" sz="2400" b="1" dirty="0"/>
              <a:t>Es apropiado reflexionar acerca de cual es la mejor forma de proceder con este sistema, no es posible evaluar si es mas económico rehacer el sistema de cero o invertir tiempo en repararlo, la experiencia de hacer lo segundo demuestra que cada vez que se trata de  reparar un componente se descubren nuevos problemas que es necesario reparar para seguir adelante.</a:t>
            </a:r>
          </a:p>
          <a:p>
            <a:pPr lvl="0" algn="just"/>
            <a:r>
              <a:rPr lang="es-MX" sz="2400" b="1" dirty="0"/>
              <a:t>El sistema conceptualmente es muy simple, la programación no refleja esta situación.</a:t>
            </a:r>
          </a:p>
          <a:p>
            <a:pPr lvl="0" algn="just"/>
            <a:r>
              <a:rPr lang="es-MX" sz="2400" b="1" dirty="0"/>
              <a:t>El sistema está en la situación donde ya no es posible atender una nueva modificación sin antes resolver el problema de la configuración de los cuestionarios, sin incrementar los problemas del mismo.</a:t>
            </a:r>
          </a:p>
          <a:p>
            <a:pPr marL="0" indent="0" algn="just">
              <a:buNone/>
            </a:pPr>
            <a:endParaRPr lang="es-MX" b="1" dirty="0"/>
          </a:p>
        </p:txBody>
      </p:sp>
      <p:sp>
        <p:nvSpPr>
          <p:cNvPr id="5" name="Marcador de texto 3"/>
          <p:cNvSpPr>
            <a:spLocks noGrp="1"/>
          </p:cNvSpPr>
          <p:nvPr>
            <p:ph type="body" sz="quarter" idx="13"/>
          </p:nvPr>
        </p:nvSpPr>
        <p:spPr>
          <a:xfrm>
            <a:off x="0" y="229553"/>
            <a:ext cx="10160727" cy="1507807"/>
          </a:xfrm>
        </p:spPr>
        <p:txBody>
          <a:bodyPr>
            <a:normAutofit fontScale="92500" lnSpcReduction="20000"/>
          </a:bodyPr>
          <a:lstStyle/>
          <a:p>
            <a:r>
              <a:rPr lang="es-ES" sz="4300" dirty="0"/>
              <a:t>Sistema de Contratos de Arrendamiento y Otras figuras de Ocupación</a:t>
            </a:r>
            <a:endParaRPr lang="es-MX" sz="4300" dirty="0"/>
          </a:p>
          <a:p>
            <a:endParaRPr lang="es-MX" dirty="0"/>
          </a:p>
        </p:txBody>
      </p:sp>
    </p:spTree>
    <p:extLst>
      <p:ext uri="{BB962C8B-B14F-4D97-AF65-F5344CB8AC3E}">
        <p14:creationId xmlns:p14="http://schemas.microsoft.com/office/powerpoint/2010/main" val="14081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478330" y="2164079"/>
            <a:ext cx="11376597" cy="4012883"/>
          </a:xfrm>
        </p:spPr>
        <p:txBody>
          <a:bodyPr/>
          <a:lstStyle/>
          <a:p>
            <a:pPr marL="0" indent="0" algn="just">
              <a:buNone/>
            </a:pPr>
            <a:r>
              <a:rPr lang="es-ES" dirty="0"/>
              <a:t>    </a:t>
            </a:r>
            <a:r>
              <a:rPr lang="es-ES" sz="2400" b="1" dirty="0">
                <a:latin typeface="Montserrat" panose="00000500000000000000" pitchFamily="2" charset="0"/>
              </a:rPr>
              <a:t>Potencialidad:</a:t>
            </a:r>
          </a:p>
          <a:p>
            <a:pPr algn="just"/>
            <a:r>
              <a:rPr lang="es-ES" sz="2400" b="1" dirty="0">
                <a:latin typeface="Montserrat" panose="00000500000000000000" pitchFamily="2" charset="0"/>
              </a:rPr>
              <a:t>Creemos que el Sistema de Contratos de Arrendamiento tiene potencial de mejora y pueda pasar de un sistema de registro y control a un sistema de información estratégica para la Presidencia.</a:t>
            </a:r>
          </a:p>
          <a:p>
            <a:pPr lvl="1" algn="just"/>
            <a:r>
              <a:rPr lang="es-ES" b="1" dirty="0">
                <a:latin typeface="Montserrat" panose="00000500000000000000" pitchFamily="2" charset="0"/>
              </a:rPr>
              <a:t>Uso de minería de datos</a:t>
            </a:r>
          </a:p>
          <a:p>
            <a:pPr lvl="1" algn="just"/>
            <a:r>
              <a:rPr lang="es-ES" b="1" dirty="0">
                <a:latin typeface="Montserrat" panose="00000500000000000000" pitchFamily="2" charset="0"/>
              </a:rPr>
              <a:t>Uso de gráficas explicativas (aumentos y disminuciones en valores de renta de un inmueble, costos máximos y mínimos por zona, inflación vs rentabilidad).</a:t>
            </a:r>
          </a:p>
          <a:p>
            <a:pPr lvl="1" algn="just"/>
            <a:r>
              <a:rPr lang="es-ES" b="1" dirty="0">
                <a:latin typeface="Montserrat" panose="00000500000000000000" pitchFamily="2" charset="0"/>
              </a:rPr>
              <a:t>Aprovechamiento de los espacios vs costo.</a:t>
            </a:r>
          </a:p>
        </p:txBody>
      </p:sp>
      <p:sp>
        <p:nvSpPr>
          <p:cNvPr id="4" name="Marcador de texto 3"/>
          <p:cNvSpPr>
            <a:spLocks noGrp="1"/>
          </p:cNvSpPr>
          <p:nvPr>
            <p:ph type="body" sz="quarter" idx="13"/>
          </p:nvPr>
        </p:nvSpPr>
        <p:spPr>
          <a:xfrm>
            <a:off x="263433" y="214313"/>
            <a:ext cx="9993087" cy="1523047"/>
          </a:xfrm>
        </p:spPr>
        <p:txBody>
          <a:bodyPr>
            <a:normAutofit fontScale="62500" lnSpcReduction="20000"/>
          </a:bodyPr>
          <a:lstStyle/>
          <a:p>
            <a:r>
              <a:rPr lang="es-ES" sz="6400" dirty="0"/>
              <a:t>Sistema de Contratos de Arrendamiento y Otras figuras de Ocupación</a:t>
            </a:r>
            <a:endParaRPr lang="es-MX" sz="6400" dirty="0"/>
          </a:p>
          <a:p>
            <a:endParaRPr lang="es-MX" dirty="0"/>
          </a:p>
        </p:txBody>
      </p:sp>
    </p:spTree>
    <p:extLst>
      <p:ext uri="{BB962C8B-B14F-4D97-AF65-F5344CB8AC3E}">
        <p14:creationId xmlns:p14="http://schemas.microsoft.com/office/powerpoint/2010/main" val="384600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7E31C6-BA91-F343-95FA-B7F5177BBAC2}"/>
              </a:ext>
            </a:extLst>
          </p:cNvPr>
          <p:cNvSpPr>
            <a:spLocks noGrp="1"/>
          </p:cNvSpPr>
          <p:nvPr>
            <p:ph type="title"/>
          </p:nvPr>
        </p:nvSpPr>
        <p:spPr>
          <a:xfrm>
            <a:off x="831850" y="784707"/>
            <a:ext cx="10598150" cy="1806094"/>
          </a:xfrm>
        </p:spPr>
        <p:txBody>
          <a:bodyPr>
            <a:normAutofit fontScale="90000"/>
          </a:bodyPr>
          <a:lstStyle/>
          <a:p>
            <a:r>
              <a:rPr lang="es-ES" dirty="0"/>
              <a:t>Sistema de Contratos de Arrendamiento y Otras figuras de Ocupación</a:t>
            </a:r>
            <a:endParaRPr lang="es-MX" dirty="0"/>
          </a:p>
        </p:txBody>
      </p:sp>
      <p:sp>
        <p:nvSpPr>
          <p:cNvPr id="3" name="Marcador de texto 2">
            <a:extLst>
              <a:ext uri="{FF2B5EF4-FFF2-40B4-BE49-F238E27FC236}">
                <a16:creationId xmlns:a16="http://schemas.microsoft.com/office/drawing/2014/main" id="{3237AA16-BD1D-AD4C-879C-A685049EBACC}"/>
              </a:ext>
            </a:extLst>
          </p:cNvPr>
          <p:cNvSpPr>
            <a:spLocks noGrp="1"/>
          </p:cNvSpPr>
          <p:nvPr>
            <p:ph type="body" idx="1"/>
          </p:nvPr>
        </p:nvSpPr>
        <p:spPr>
          <a:xfrm>
            <a:off x="831850" y="2956560"/>
            <a:ext cx="10598150" cy="2671445"/>
          </a:xfrm>
        </p:spPr>
        <p:txBody>
          <a:bodyPr/>
          <a:lstStyle/>
          <a:p>
            <a:pPr algn="just"/>
            <a:r>
              <a:rPr lang="es-ES" b="1" dirty="0">
                <a:solidFill>
                  <a:schemeClr val="tx1"/>
                </a:solidFill>
              </a:rPr>
              <a:t>Antecedentes: Desde el 2012 existía un Sistema de Contratos de Arrendamiento sin embargo este se dejó de usar debido a que no era de utilidad para el área solicitante.</a:t>
            </a:r>
            <a:endParaRPr lang="es-MX" b="1" dirty="0">
              <a:solidFill>
                <a:schemeClr val="tx1"/>
              </a:solidFill>
            </a:endParaRPr>
          </a:p>
        </p:txBody>
      </p:sp>
      <p:pic>
        <p:nvPicPr>
          <p:cNvPr id="6" name="Imagen 5">
            <a:extLst>
              <a:ext uri="{FF2B5EF4-FFF2-40B4-BE49-F238E27FC236}">
                <a16:creationId xmlns:a16="http://schemas.microsoft.com/office/drawing/2014/main" id="{BAA99F24-9312-8648-9AD1-A4037AE6E30C}"/>
              </a:ext>
            </a:extLst>
          </p:cNvPr>
          <p:cNvPicPr>
            <a:picLocks noChangeAspect="1"/>
          </p:cNvPicPr>
          <p:nvPr/>
        </p:nvPicPr>
        <p:blipFill>
          <a:blip r:embed="rId2"/>
          <a:stretch>
            <a:fillRect/>
          </a:stretch>
        </p:blipFill>
        <p:spPr>
          <a:xfrm>
            <a:off x="10220169" y="206222"/>
            <a:ext cx="1592100" cy="730250"/>
          </a:xfrm>
          <a:prstGeom prst="rect">
            <a:avLst/>
          </a:prstGeom>
        </p:spPr>
      </p:pic>
    </p:spTree>
    <p:extLst>
      <p:ext uri="{BB962C8B-B14F-4D97-AF65-F5344CB8AC3E}">
        <p14:creationId xmlns:p14="http://schemas.microsoft.com/office/powerpoint/2010/main" val="2154335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478330" y="2164079"/>
            <a:ext cx="11376597" cy="4012883"/>
          </a:xfrm>
        </p:spPr>
        <p:txBody>
          <a:bodyPr/>
          <a:lstStyle/>
          <a:p>
            <a:pPr marL="0" indent="0" algn="just">
              <a:buNone/>
            </a:pPr>
            <a:r>
              <a:rPr lang="es-ES" dirty="0"/>
              <a:t>En este servidor está almacenada la versión de desarrollo y la versión de producción.</a:t>
            </a:r>
          </a:p>
          <a:p>
            <a:pPr marL="0" indent="0" algn="just">
              <a:buNone/>
            </a:pPr>
            <a:r>
              <a:rPr lang="es-ES" dirty="0">
                <a:latin typeface="Montserrat" panose="00000500000000000000" pitchFamily="2" charset="0"/>
              </a:rPr>
              <a:t>La versión de producción corresponde con lo que está publicado y corriendo en producción, adolece de los problemas antes mencionados.</a:t>
            </a:r>
          </a:p>
          <a:p>
            <a:pPr marL="0" indent="0" algn="just">
              <a:buNone/>
            </a:pPr>
            <a:r>
              <a:rPr lang="es-ES" dirty="0">
                <a:latin typeface="Montserrat" panose="00000500000000000000" pitchFamily="2" charset="0"/>
              </a:rPr>
              <a:t>La versión de desarrollo no compila, tiene código que no ha sido probado para atacar los problemas siguientes:</a:t>
            </a:r>
          </a:p>
        </p:txBody>
      </p:sp>
      <p:sp>
        <p:nvSpPr>
          <p:cNvPr id="4" name="Marcador de texto 3"/>
          <p:cNvSpPr>
            <a:spLocks noGrp="1"/>
          </p:cNvSpPr>
          <p:nvPr>
            <p:ph type="body" sz="quarter" idx="13"/>
          </p:nvPr>
        </p:nvSpPr>
        <p:spPr>
          <a:xfrm>
            <a:off x="263433" y="214313"/>
            <a:ext cx="9993087" cy="1523047"/>
          </a:xfrm>
        </p:spPr>
        <p:txBody>
          <a:bodyPr>
            <a:normAutofit/>
          </a:bodyPr>
          <a:lstStyle/>
          <a:p>
            <a:r>
              <a:rPr lang="es-ES" sz="6400" dirty="0" err="1"/>
              <a:t>Team</a:t>
            </a:r>
            <a:r>
              <a:rPr lang="es-ES" sz="6400" dirty="0"/>
              <a:t> </a:t>
            </a:r>
            <a:r>
              <a:rPr lang="es-ES" sz="6400" dirty="0" err="1"/>
              <a:t>Fondation</a:t>
            </a:r>
            <a:r>
              <a:rPr lang="es-ES" sz="6400" dirty="0"/>
              <a:t> Server</a:t>
            </a:r>
            <a:endParaRPr lang="es-MX" sz="6400" dirty="0"/>
          </a:p>
          <a:p>
            <a:endParaRPr lang="es-MX" dirty="0"/>
          </a:p>
        </p:txBody>
      </p:sp>
    </p:spTree>
    <p:extLst>
      <p:ext uri="{BB962C8B-B14F-4D97-AF65-F5344CB8AC3E}">
        <p14:creationId xmlns:p14="http://schemas.microsoft.com/office/powerpoint/2010/main" val="1052815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478330" y="2164079"/>
            <a:ext cx="11376597" cy="4693921"/>
          </a:xfrm>
        </p:spPr>
        <p:txBody>
          <a:bodyPr/>
          <a:lstStyle/>
          <a:p>
            <a:pPr marL="514350" indent="-514350" algn="just">
              <a:buFont typeface="+mj-lt"/>
              <a:buAutoNum type="arabicPeriod"/>
            </a:pPr>
            <a:r>
              <a:rPr lang="es-ES" sz="2000" dirty="0">
                <a:latin typeface="Montserrat" panose="00000500000000000000" pitchFamily="2" charset="0"/>
              </a:rPr>
              <a:t>Folios duplicados en el reporte total, las modificaciones para corregir este problema están en un archivo comprimido que contiene una versión de desarrollo que fue dañada por un virus y no se pudo recuperar. Requiere trabajo de comparación con la versión actual de desarrollo. Las modificaciones consisten en un </a:t>
            </a:r>
            <a:r>
              <a:rPr lang="es-ES" sz="2000" dirty="0" err="1">
                <a:latin typeface="Montserrat" panose="00000500000000000000" pitchFamily="2" charset="0"/>
              </a:rPr>
              <a:t>query</a:t>
            </a:r>
            <a:r>
              <a:rPr lang="es-ES" sz="2000" dirty="0">
                <a:latin typeface="Montserrat" panose="00000500000000000000" pitchFamily="2" charset="0"/>
              </a:rPr>
              <a:t> que hay que reemplazar, no se puso en producción debido a que no se pudo probar que funcionara correctamente.</a:t>
            </a:r>
          </a:p>
          <a:p>
            <a:pPr marL="514350" indent="-514350" algn="just">
              <a:buFont typeface="+mj-lt"/>
              <a:buAutoNum type="arabicPeriod"/>
            </a:pPr>
            <a:r>
              <a:rPr lang="es-ES" sz="2000" dirty="0">
                <a:latin typeface="Montserrat" panose="00000500000000000000" pitchFamily="2" charset="0"/>
              </a:rPr>
              <a:t>Código que modifica la forma de emitir los sellos digitales para que tengan una funcionalidad razonable.</a:t>
            </a:r>
          </a:p>
          <a:p>
            <a:pPr marL="514350" indent="-514350" algn="just">
              <a:buFont typeface="+mj-lt"/>
              <a:buAutoNum type="arabicPeriod"/>
            </a:pPr>
            <a:r>
              <a:rPr lang="es-ES" sz="2000" dirty="0">
                <a:latin typeface="Montserrat" panose="00000500000000000000" pitchFamily="2" charset="0"/>
              </a:rPr>
              <a:t>En la rama de desarrollo hay un proyecto en donde de experimento la forma como se van a programar los cuestionarios, contiene ejemplos de programación HTML y las funciones </a:t>
            </a:r>
            <a:r>
              <a:rPr lang="es-ES" sz="2000" dirty="0" err="1">
                <a:latin typeface="Montserrat" panose="00000500000000000000" pitchFamily="2" charset="0"/>
              </a:rPr>
              <a:t>javascript</a:t>
            </a:r>
            <a:r>
              <a:rPr lang="es-ES" sz="2000" dirty="0">
                <a:latin typeface="Montserrat" panose="00000500000000000000" pitchFamily="2" charset="0"/>
              </a:rPr>
              <a:t> que implementan la funcionalidad de los cuestionarios. La programación en la aplicación está a la mitad.</a:t>
            </a:r>
          </a:p>
          <a:p>
            <a:pPr marL="514350" indent="-514350" algn="just">
              <a:buFont typeface="+mj-lt"/>
              <a:buAutoNum type="arabicPeriod"/>
            </a:pPr>
            <a:r>
              <a:rPr lang="es-ES" sz="2000" dirty="0">
                <a:latin typeface="Montserrat" panose="00000500000000000000" pitchFamily="2" charset="0"/>
              </a:rPr>
              <a:t>La versión de desarrollo requiere trabajo y tiempo para que funcione adecuadamente, es difícil </a:t>
            </a:r>
            <a:r>
              <a:rPr lang="es-ES" sz="2000">
                <a:latin typeface="Montserrat" panose="00000500000000000000" pitchFamily="2" charset="0"/>
              </a:rPr>
              <a:t>de probar.</a:t>
            </a:r>
            <a:endParaRPr lang="es-ES" sz="2000" dirty="0">
              <a:latin typeface="Montserrat" panose="00000500000000000000" pitchFamily="2" charset="0"/>
            </a:endParaRPr>
          </a:p>
        </p:txBody>
      </p:sp>
      <p:sp>
        <p:nvSpPr>
          <p:cNvPr id="4" name="Marcador de texto 3"/>
          <p:cNvSpPr>
            <a:spLocks noGrp="1"/>
          </p:cNvSpPr>
          <p:nvPr>
            <p:ph type="body" sz="quarter" idx="13"/>
          </p:nvPr>
        </p:nvSpPr>
        <p:spPr>
          <a:xfrm>
            <a:off x="263433" y="214313"/>
            <a:ext cx="9993087" cy="1523047"/>
          </a:xfrm>
        </p:spPr>
        <p:txBody>
          <a:bodyPr>
            <a:normAutofit/>
          </a:bodyPr>
          <a:lstStyle/>
          <a:p>
            <a:r>
              <a:rPr lang="es-ES" sz="6400" dirty="0" err="1"/>
              <a:t>Team</a:t>
            </a:r>
            <a:r>
              <a:rPr lang="es-ES" sz="6400" dirty="0"/>
              <a:t> </a:t>
            </a:r>
            <a:r>
              <a:rPr lang="es-ES" sz="6400" dirty="0" err="1"/>
              <a:t>Fondation</a:t>
            </a:r>
            <a:r>
              <a:rPr lang="es-ES" sz="6400" dirty="0"/>
              <a:t> Server</a:t>
            </a:r>
            <a:endParaRPr lang="es-MX" sz="6400" dirty="0"/>
          </a:p>
          <a:p>
            <a:endParaRPr lang="es-MX" dirty="0"/>
          </a:p>
        </p:txBody>
      </p:sp>
    </p:spTree>
    <p:extLst>
      <p:ext uri="{BB962C8B-B14F-4D97-AF65-F5344CB8AC3E}">
        <p14:creationId xmlns:p14="http://schemas.microsoft.com/office/powerpoint/2010/main" val="184402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F8B389-081E-A241-9DC9-5F64D5E73FB3}"/>
              </a:ext>
            </a:extLst>
          </p:cNvPr>
          <p:cNvSpPr>
            <a:spLocks noGrp="1"/>
          </p:cNvSpPr>
          <p:nvPr>
            <p:ph type="title"/>
          </p:nvPr>
        </p:nvSpPr>
        <p:spPr>
          <a:xfrm>
            <a:off x="381000" y="936471"/>
            <a:ext cx="11424920" cy="1325563"/>
          </a:xfrm>
        </p:spPr>
        <p:txBody>
          <a:bodyPr/>
          <a:lstStyle/>
          <a:p>
            <a:r>
              <a:rPr lang="es-ES" sz="4000" dirty="0"/>
              <a:t>Sistema de Contratos de Arrendamiento y Otras figuras de Ocupación</a:t>
            </a:r>
            <a:endParaRPr lang="es-MX" sz="4000" dirty="0"/>
          </a:p>
        </p:txBody>
      </p:sp>
      <p:pic>
        <p:nvPicPr>
          <p:cNvPr id="9" name="Imagen 8">
            <a:extLst>
              <a:ext uri="{FF2B5EF4-FFF2-40B4-BE49-F238E27FC236}">
                <a16:creationId xmlns:a16="http://schemas.microsoft.com/office/drawing/2014/main" id="{5508585A-07FE-EC40-BDDA-A81BAFF4A104}"/>
              </a:ext>
            </a:extLst>
          </p:cNvPr>
          <p:cNvPicPr>
            <a:picLocks noChangeAspect="1"/>
          </p:cNvPicPr>
          <p:nvPr/>
        </p:nvPicPr>
        <p:blipFill>
          <a:blip r:embed="rId2"/>
          <a:stretch>
            <a:fillRect/>
          </a:stretch>
        </p:blipFill>
        <p:spPr>
          <a:xfrm>
            <a:off x="10220169" y="206222"/>
            <a:ext cx="1592100" cy="730250"/>
          </a:xfrm>
          <a:prstGeom prst="rect">
            <a:avLst/>
          </a:prstGeom>
        </p:spPr>
      </p:pic>
      <p:sp>
        <p:nvSpPr>
          <p:cNvPr id="6" name="Marcador de texto 2">
            <a:extLst>
              <a:ext uri="{FF2B5EF4-FFF2-40B4-BE49-F238E27FC236}">
                <a16:creationId xmlns:a16="http://schemas.microsoft.com/office/drawing/2014/main" id="{3237AA16-BD1D-AD4C-879C-A685049EBACC}"/>
              </a:ext>
            </a:extLst>
          </p:cNvPr>
          <p:cNvSpPr txBox="1">
            <a:spLocks/>
          </p:cNvSpPr>
          <p:nvPr/>
        </p:nvSpPr>
        <p:spPr>
          <a:xfrm>
            <a:off x="694690" y="2484120"/>
            <a:ext cx="10841990" cy="300228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404040"/>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solidFill>
                  <a:schemeClr val="tx1"/>
                </a:solidFill>
              </a:rPr>
              <a:t>Problemática: El sistema anterior presentaba inconsistencias como:</a:t>
            </a:r>
          </a:p>
          <a:p>
            <a:pPr marL="342900" indent="-342900" algn="just">
              <a:buFont typeface="Arial" panose="020B0604020202020204" pitchFamily="34" charset="0"/>
              <a:buChar char="•"/>
            </a:pPr>
            <a:r>
              <a:rPr lang="es-ES" dirty="0">
                <a:solidFill>
                  <a:schemeClr val="tx1"/>
                </a:solidFill>
              </a:rPr>
              <a:t>Alineamiento a la normatividad: No estaba vigente</a:t>
            </a:r>
          </a:p>
          <a:p>
            <a:pPr marL="342900" indent="-342900" algn="just">
              <a:buFont typeface="Arial" panose="020B0604020202020204" pitchFamily="34" charset="0"/>
              <a:buChar char="•"/>
            </a:pPr>
            <a:r>
              <a:rPr lang="es-ES" dirty="0">
                <a:solidFill>
                  <a:schemeClr val="tx1"/>
                </a:solidFill>
              </a:rPr>
              <a:t>Orientación al usuario: Formatos desactualizados, página del instituto desactualizada.</a:t>
            </a:r>
          </a:p>
          <a:p>
            <a:pPr marL="342900" indent="-342900" algn="just">
              <a:buFont typeface="Arial" panose="020B0604020202020204" pitchFamily="34" charset="0"/>
              <a:buChar char="•"/>
            </a:pPr>
            <a:r>
              <a:rPr lang="es-ES" dirty="0">
                <a:solidFill>
                  <a:schemeClr val="tx1"/>
                </a:solidFill>
              </a:rPr>
              <a:t>Imagen constitucional: no correspondían a las guías, logos etc.</a:t>
            </a:r>
          </a:p>
          <a:p>
            <a:pPr marL="342900" indent="-342900" algn="just">
              <a:buFont typeface="Arial" panose="020B0604020202020204" pitchFamily="34" charset="0"/>
              <a:buChar char="•"/>
            </a:pPr>
            <a:r>
              <a:rPr lang="es-ES" dirty="0">
                <a:solidFill>
                  <a:schemeClr val="tx1"/>
                </a:solidFill>
              </a:rPr>
              <a:t>Captura de datos: Poca familiarización con los conceptos y error en el llenado de información </a:t>
            </a:r>
            <a:endParaRPr lang="es-MX" dirty="0">
              <a:solidFill>
                <a:schemeClr val="tx1"/>
              </a:solidFill>
            </a:endParaRPr>
          </a:p>
        </p:txBody>
      </p:sp>
    </p:spTree>
    <p:extLst>
      <p:ext uri="{BB962C8B-B14F-4D97-AF65-F5344CB8AC3E}">
        <p14:creationId xmlns:p14="http://schemas.microsoft.com/office/powerpoint/2010/main" val="4131746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C1623-7A46-7D4D-9CA9-CAAF73FE5B5A}"/>
              </a:ext>
            </a:extLst>
          </p:cNvPr>
          <p:cNvSpPr>
            <a:spLocks noGrp="1"/>
          </p:cNvSpPr>
          <p:nvPr>
            <p:ph type="title"/>
          </p:nvPr>
        </p:nvSpPr>
        <p:spPr/>
        <p:txBody>
          <a:bodyPr>
            <a:normAutofit fontScale="90000"/>
          </a:bodyPr>
          <a:lstStyle/>
          <a:p>
            <a:r>
              <a:rPr lang="es-ES" dirty="0"/>
              <a:t>Sistema de Contratos de Arrendamiento y Otras figuras de Ocupación</a:t>
            </a:r>
            <a:endParaRPr lang="es-MX" dirty="0"/>
          </a:p>
        </p:txBody>
      </p:sp>
      <p:sp>
        <p:nvSpPr>
          <p:cNvPr id="4" name="Marcador de texto 2">
            <a:extLst>
              <a:ext uri="{FF2B5EF4-FFF2-40B4-BE49-F238E27FC236}">
                <a16:creationId xmlns:a16="http://schemas.microsoft.com/office/drawing/2014/main" id="{3237AA16-BD1D-AD4C-879C-A685049EBACC}"/>
              </a:ext>
            </a:extLst>
          </p:cNvPr>
          <p:cNvSpPr txBox="1">
            <a:spLocks noGrp="1"/>
          </p:cNvSpPr>
          <p:nvPr>
            <p:ph type="body" idx="1"/>
          </p:nvPr>
        </p:nvSpPr>
        <p:spPr>
          <a:xfrm>
            <a:off x="831850" y="2955925"/>
            <a:ext cx="10628630" cy="267176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404040"/>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solidFill>
                  <a:schemeClr val="tx1"/>
                </a:solidFill>
              </a:rPr>
              <a:t>Para el 2017 se presentó una propuesta que permitiría tener una mejor versión del sistema que estuviera alineado a normatividad y su implementación sería de forma paulatina.</a:t>
            </a:r>
            <a:endParaRPr lang="es-MX" dirty="0">
              <a:solidFill>
                <a:schemeClr val="tx1"/>
              </a:solidFill>
            </a:endParaRPr>
          </a:p>
        </p:txBody>
      </p:sp>
    </p:spTree>
    <p:extLst>
      <p:ext uri="{BB962C8B-B14F-4D97-AF65-F5344CB8AC3E}">
        <p14:creationId xmlns:p14="http://schemas.microsoft.com/office/powerpoint/2010/main" val="213789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6F64B18-9E4B-AE4F-8050-FBA451F92C49}"/>
              </a:ext>
            </a:extLst>
          </p:cNvPr>
          <p:cNvSpPr>
            <a:spLocks noGrp="1"/>
          </p:cNvSpPr>
          <p:nvPr>
            <p:ph type="body" sz="quarter" idx="13"/>
          </p:nvPr>
        </p:nvSpPr>
        <p:spPr>
          <a:xfrm>
            <a:off x="187234" y="77153"/>
            <a:ext cx="10404566" cy="1675447"/>
          </a:xfrm>
        </p:spPr>
        <p:txBody>
          <a:bodyPr>
            <a:noAutofit/>
          </a:bodyPr>
          <a:lstStyle/>
          <a:p>
            <a:r>
              <a:rPr lang="es-ES" sz="4000" dirty="0"/>
              <a:t>Sistema de Contratos de Arrendamiento y Otras figuras de Ocupación</a:t>
            </a:r>
            <a:endParaRPr lang="es-MX" sz="4000" dirty="0"/>
          </a:p>
        </p:txBody>
      </p:sp>
      <p:sp>
        <p:nvSpPr>
          <p:cNvPr id="5" name="Marcador de texto 2">
            <a:extLst>
              <a:ext uri="{FF2B5EF4-FFF2-40B4-BE49-F238E27FC236}">
                <a16:creationId xmlns:a16="http://schemas.microsoft.com/office/drawing/2014/main" id="{3237AA16-BD1D-AD4C-879C-A685049EBACC}"/>
              </a:ext>
            </a:extLst>
          </p:cNvPr>
          <p:cNvSpPr txBox="1">
            <a:spLocks/>
          </p:cNvSpPr>
          <p:nvPr/>
        </p:nvSpPr>
        <p:spPr>
          <a:xfrm>
            <a:off x="339634" y="2145254"/>
            <a:ext cx="11379926" cy="394357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404040"/>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solidFill>
                  <a:schemeClr val="tx1"/>
                </a:solidFill>
              </a:rPr>
              <a:t>Objetivo y Alcance: </a:t>
            </a:r>
            <a:r>
              <a:rPr lang="es-MX" b="1" dirty="0">
                <a:solidFill>
                  <a:schemeClr val="tx1"/>
                </a:solidFill>
              </a:rPr>
              <a:t>El Sistema de Registro de Contratos de Arrendamiento y Otras Figuras de Ocupación, tiene como objetivo llevar a cabo el registro de los contratos de arrendamiento, que en su carácter de arrendatarias, adquieran las dependencias y entidades de la APF; así como el registro de los datos relativos a los contratos de otras figuras de ocupación como son: préstamo, comodato, permiso de administración temporal, entre otros.</a:t>
            </a:r>
            <a:endParaRPr lang="es-ES" b="1" dirty="0">
              <a:solidFill>
                <a:schemeClr val="tx1"/>
              </a:solidFill>
            </a:endParaRPr>
          </a:p>
          <a:p>
            <a:pPr algn="just"/>
            <a:r>
              <a:rPr lang="es-ES" dirty="0">
                <a:solidFill>
                  <a:schemeClr val="tx1"/>
                </a:solidFill>
              </a:rPr>
              <a:t>El alcance abarca  desde la solicitud de la tabla SMOI(Superficie Máxima a Ocupar por Institución) hasta la renovación de un contrato. </a:t>
            </a:r>
            <a:endParaRPr lang="es-MX" dirty="0">
              <a:solidFill>
                <a:schemeClr val="tx1"/>
              </a:solidFill>
            </a:endParaRPr>
          </a:p>
        </p:txBody>
      </p:sp>
    </p:spTree>
    <p:extLst>
      <p:ext uri="{BB962C8B-B14F-4D97-AF65-F5344CB8AC3E}">
        <p14:creationId xmlns:p14="http://schemas.microsoft.com/office/powerpoint/2010/main" val="338542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202474" y="1914859"/>
            <a:ext cx="11086780" cy="4943141"/>
          </a:xfrm>
        </p:spPr>
        <p:txBody>
          <a:bodyPr/>
          <a:lstStyle/>
          <a:p>
            <a:pPr algn="just"/>
            <a:r>
              <a:rPr lang="es-ES" b="1" dirty="0">
                <a:latin typeface="Montserrat" panose="00000500000000000000" pitchFamily="2" charset="0"/>
              </a:rPr>
              <a:t>Conceptos básicos</a:t>
            </a:r>
          </a:p>
          <a:p>
            <a:pPr lvl="1" algn="just"/>
            <a:r>
              <a:rPr lang="es-ES" b="1" dirty="0">
                <a:latin typeface="Montserrat" panose="00000500000000000000" pitchFamily="2" charset="0"/>
              </a:rPr>
              <a:t>Tabla SMOI: :Conjunto de variables que determinan la superficie que ocupará la dependencia.</a:t>
            </a:r>
          </a:p>
          <a:p>
            <a:pPr lvl="1" algn="just"/>
            <a:r>
              <a:rPr lang="es-ES" b="1" dirty="0">
                <a:latin typeface="Montserrat" panose="00000500000000000000" pitchFamily="2" charset="0"/>
              </a:rPr>
              <a:t>Emisión de Opinión: Cuestionario que determinará si el inmueble cumple con la normatividad vigente aplicable.</a:t>
            </a:r>
          </a:p>
          <a:p>
            <a:pPr lvl="1" algn="just"/>
            <a:r>
              <a:rPr lang="es-ES" b="1" dirty="0">
                <a:latin typeface="Montserrat" panose="00000500000000000000" pitchFamily="2" charset="0"/>
              </a:rPr>
              <a:t>Accesibilidad: Cuestionario que determinará si el Inmueble cumple con todos los criterios vigentes de seguridad, áreas comunes, salidas de emergencia etc. </a:t>
            </a:r>
          </a:p>
          <a:p>
            <a:pPr lvl="1" algn="just"/>
            <a:r>
              <a:rPr lang="es-ES" b="1" dirty="0">
                <a:latin typeface="Montserrat" panose="00000500000000000000" pitchFamily="2" charset="0"/>
              </a:rPr>
              <a:t>RIUF: (Registro de Inmueble en Uso de la Federación) valor proporcionado por el indaabin hacia el inmueble y este puede ser atribuido a varios contratos dentro de ese inmueble.</a:t>
            </a:r>
            <a:endParaRPr lang="es-MX" b="1" dirty="0">
              <a:latin typeface="Montserrat" panose="00000500000000000000" pitchFamily="2" charset="0"/>
            </a:endParaRPr>
          </a:p>
        </p:txBody>
      </p:sp>
      <p:sp>
        <p:nvSpPr>
          <p:cNvPr id="6" name="Marcador de texto 3"/>
          <p:cNvSpPr>
            <a:spLocks noGrp="1"/>
          </p:cNvSpPr>
          <p:nvPr>
            <p:ph type="body" sz="quarter" idx="13"/>
          </p:nvPr>
        </p:nvSpPr>
        <p:spPr>
          <a:xfrm>
            <a:off x="202474" y="168593"/>
            <a:ext cx="10160726" cy="1599247"/>
          </a:xfrm>
        </p:spPr>
        <p:txBody>
          <a:bodyPr>
            <a:normAutofit fontScale="40000" lnSpcReduction="20000"/>
          </a:bodyPr>
          <a:lstStyle/>
          <a:p>
            <a:r>
              <a:rPr lang="es-ES" sz="10000" dirty="0"/>
              <a:t>Sistema de Contratos de Arrendamiento y Otras figuras de Ocupación</a:t>
            </a:r>
            <a:endParaRPr lang="es-MX" sz="10000" dirty="0"/>
          </a:p>
          <a:p>
            <a:endParaRPr lang="es-MX" dirty="0"/>
          </a:p>
        </p:txBody>
      </p:sp>
    </p:spTree>
    <p:extLst>
      <p:ext uri="{BB962C8B-B14F-4D97-AF65-F5344CB8AC3E}">
        <p14:creationId xmlns:p14="http://schemas.microsoft.com/office/powerpoint/2010/main" val="15422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2"/>
          </p:nvPr>
        </p:nvSpPr>
        <p:spPr>
          <a:xfrm>
            <a:off x="553633" y="2616596"/>
            <a:ext cx="10967807" cy="3982323"/>
          </a:xfrm>
        </p:spPr>
        <p:txBody>
          <a:bodyPr/>
          <a:lstStyle/>
          <a:p>
            <a:r>
              <a:rPr lang="es-ES" sz="2400" dirty="0"/>
              <a:t>Tiene relación con la IDE ya que el sistema necesita geo localizar la dirección del inmueble.</a:t>
            </a:r>
          </a:p>
          <a:p>
            <a:r>
              <a:rPr lang="es-ES" sz="2400" dirty="0"/>
              <a:t>Requiere de los reportes de justipreciación.</a:t>
            </a:r>
          </a:p>
          <a:p>
            <a:r>
              <a:rPr lang="es-ES" sz="2400" dirty="0"/>
              <a:t>Se debería de acceder al sistema SAEF para recuperar la información de accesibilidad, de la forma actual el usuario podría contestar lo que mejor de convenga y esto sin tomar en cuenta que posiblemente se captura la misma información varias veces y por lo tanto no es consistente.</a:t>
            </a:r>
          </a:p>
          <a:p>
            <a:r>
              <a:rPr lang="es-MX" sz="2400" dirty="0"/>
              <a:t>Los datos de los inmuebles de este sistema deberían estar en el sistema de inventario.</a:t>
            </a:r>
          </a:p>
        </p:txBody>
      </p:sp>
      <p:sp>
        <p:nvSpPr>
          <p:cNvPr id="4" name="Marcador de texto 3"/>
          <p:cNvSpPr>
            <a:spLocks noGrp="1"/>
          </p:cNvSpPr>
          <p:nvPr>
            <p:ph type="body" sz="quarter" idx="13"/>
          </p:nvPr>
        </p:nvSpPr>
        <p:spPr>
          <a:xfrm>
            <a:off x="254596" y="119287"/>
            <a:ext cx="9483891" cy="1774059"/>
          </a:xfrm>
        </p:spPr>
        <p:txBody>
          <a:bodyPr>
            <a:noAutofit/>
          </a:bodyPr>
          <a:lstStyle/>
          <a:p>
            <a:r>
              <a:rPr lang="es-ES" sz="4000" dirty="0"/>
              <a:t>Sistema de Contratos de Arrendamiento y otras Figuras de Ocupación</a:t>
            </a:r>
            <a:endParaRPr lang="es-MX" sz="4000" dirty="0"/>
          </a:p>
        </p:txBody>
      </p:sp>
      <p:sp>
        <p:nvSpPr>
          <p:cNvPr id="2" name="CuadroTexto 1">
            <a:extLst>
              <a:ext uri="{FF2B5EF4-FFF2-40B4-BE49-F238E27FC236}">
                <a16:creationId xmlns:a16="http://schemas.microsoft.com/office/drawing/2014/main" id="{73200421-CA1E-451A-9540-8544AE7BAC76}"/>
              </a:ext>
            </a:extLst>
          </p:cNvPr>
          <p:cNvSpPr txBox="1"/>
          <p:nvPr/>
        </p:nvSpPr>
        <p:spPr>
          <a:xfrm>
            <a:off x="5791200" y="1893346"/>
            <a:ext cx="4778231" cy="584775"/>
          </a:xfrm>
          <a:prstGeom prst="rect">
            <a:avLst/>
          </a:prstGeom>
          <a:noFill/>
        </p:spPr>
        <p:txBody>
          <a:bodyPr wrap="none" rtlCol="0">
            <a:spAutoFit/>
          </a:bodyPr>
          <a:lstStyle/>
          <a:p>
            <a:r>
              <a:rPr lang="es-MX" sz="3200" dirty="0"/>
              <a:t>Relación con otros sistemas</a:t>
            </a:r>
          </a:p>
        </p:txBody>
      </p:sp>
    </p:spTree>
    <p:extLst>
      <p:ext uri="{BB962C8B-B14F-4D97-AF65-F5344CB8AC3E}">
        <p14:creationId xmlns:p14="http://schemas.microsoft.com/office/powerpoint/2010/main" val="831921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3"/>
          <p:cNvSpPr>
            <a:spLocks noGrp="1"/>
          </p:cNvSpPr>
          <p:nvPr>
            <p:ph type="body" sz="quarter" idx="13"/>
          </p:nvPr>
        </p:nvSpPr>
        <p:spPr>
          <a:xfrm>
            <a:off x="254596" y="119287"/>
            <a:ext cx="9483891" cy="1741786"/>
          </a:xfrm>
        </p:spPr>
        <p:txBody>
          <a:bodyPr>
            <a:noAutofit/>
          </a:bodyPr>
          <a:lstStyle/>
          <a:p>
            <a:r>
              <a:rPr lang="es-ES" sz="4000" dirty="0"/>
              <a:t>Sistema de Contratos de Arrendamiento y otras Figuras de Ocupación</a:t>
            </a:r>
            <a:endParaRPr lang="es-MX" sz="4000" dirty="0"/>
          </a:p>
        </p:txBody>
      </p:sp>
      <p:sp>
        <p:nvSpPr>
          <p:cNvPr id="2" name="CuadroTexto 1">
            <a:extLst>
              <a:ext uri="{FF2B5EF4-FFF2-40B4-BE49-F238E27FC236}">
                <a16:creationId xmlns:a16="http://schemas.microsoft.com/office/drawing/2014/main" id="{6C28DBD6-5DD7-412F-9287-95755278B177}"/>
              </a:ext>
            </a:extLst>
          </p:cNvPr>
          <p:cNvSpPr txBox="1"/>
          <p:nvPr/>
        </p:nvSpPr>
        <p:spPr>
          <a:xfrm>
            <a:off x="2468880" y="3124200"/>
            <a:ext cx="7907293" cy="954107"/>
          </a:xfrm>
          <a:prstGeom prst="rect">
            <a:avLst/>
          </a:prstGeom>
          <a:noFill/>
        </p:spPr>
        <p:txBody>
          <a:bodyPr wrap="none" rtlCol="0">
            <a:spAutoFit/>
          </a:bodyPr>
          <a:lstStyle/>
          <a:p>
            <a:r>
              <a:rPr lang="es-MX" sz="2800" dirty="0"/>
              <a:t>A continuación se presentan las pantallas del sistema</a:t>
            </a:r>
          </a:p>
          <a:p>
            <a:r>
              <a:rPr lang="es-MX" sz="2800" dirty="0"/>
              <a:t>para explicar el flujo del mismo.</a:t>
            </a:r>
          </a:p>
        </p:txBody>
      </p:sp>
    </p:spTree>
    <p:extLst>
      <p:ext uri="{BB962C8B-B14F-4D97-AF65-F5344CB8AC3E}">
        <p14:creationId xmlns:p14="http://schemas.microsoft.com/office/powerpoint/2010/main" val="290315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a:xfrm>
            <a:off x="248194" y="183833"/>
            <a:ext cx="9901646" cy="1303337"/>
          </a:xfrm>
        </p:spPr>
        <p:txBody>
          <a:bodyPr>
            <a:noAutofit/>
          </a:bodyPr>
          <a:lstStyle/>
          <a:p>
            <a:r>
              <a:rPr lang="es-ES" sz="4000" dirty="0"/>
              <a:t>Sistema de Contratos de Arrendamiento y Otras Figuras de Ocupación</a:t>
            </a:r>
            <a:endParaRPr lang="es-MX" sz="4000" dirty="0"/>
          </a:p>
        </p:txBody>
      </p:sp>
      <p:pic>
        <p:nvPicPr>
          <p:cNvPr id="5" name="Imagen 4"/>
          <p:cNvPicPr>
            <a:picLocks noChangeAspect="1"/>
          </p:cNvPicPr>
          <p:nvPr/>
        </p:nvPicPr>
        <p:blipFill>
          <a:blip r:embed="rId2"/>
          <a:stretch>
            <a:fillRect/>
          </a:stretch>
        </p:blipFill>
        <p:spPr>
          <a:xfrm>
            <a:off x="1075766" y="2055210"/>
            <a:ext cx="8663547" cy="4121807"/>
          </a:xfrm>
          <a:prstGeom prst="rect">
            <a:avLst/>
          </a:prstGeom>
        </p:spPr>
      </p:pic>
    </p:spTree>
    <p:extLst>
      <p:ext uri="{BB962C8B-B14F-4D97-AF65-F5344CB8AC3E}">
        <p14:creationId xmlns:p14="http://schemas.microsoft.com/office/powerpoint/2010/main" val="31778130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1425</Words>
  <Application>Microsoft Office PowerPoint</Application>
  <PresentationFormat>Panorámica</PresentationFormat>
  <Paragraphs>91</Paragraphs>
  <Slides>21</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Times New Roman</vt:lpstr>
      <vt:lpstr>Montserrat SemiBold</vt:lpstr>
      <vt:lpstr>Montserrat</vt:lpstr>
      <vt:lpstr>Montserrat Medium</vt:lpstr>
      <vt:lpstr>Calibri</vt:lpstr>
      <vt:lpstr>Tema de Office</vt:lpstr>
      <vt:lpstr>Sistema de Contratos de Arrendamiento y Otras figuras de Ocupación</vt:lpstr>
      <vt:lpstr>Sistema de Contratos de Arrendamiento y Otras figuras de Ocupación</vt:lpstr>
      <vt:lpstr>Sistema de Contratos de Arrendamiento y Otras figuras de Ocupación</vt:lpstr>
      <vt:lpstr>Sistema de Contratos de Arrendamiento y Otras figuras de Ocupación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Desa21 Indaabin</cp:lastModifiedBy>
  <cp:revision>85</cp:revision>
  <dcterms:created xsi:type="dcterms:W3CDTF">2018-12-04T03:27:02Z</dcterms:created>
  <dcterms:modified xsi:type="dcterms:W3CDTF">2020-02-12T17:52:55Z</dcterms:modified>
</cp:coreProperties>
</file>